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59" r:id="rId4"/>
    <p:sldId id="268" r:id="rId5"/>
    <p:sldId id="273" r:id="rId6"/>
    <p:sldId id="269" r:id="rId7"/>
    <p:sldId id="260" r:id="rId8"/>
    <p:sldId id="261" r:id="rId9"/>
    <p:sldId id="265" r:id="rId10"/>
    <p:sldId id="272" r:id="rId11"/>
    <p:sldId id="264" r:id="rId12"/>
    <p:sldId id="266" r:id="rId13"/>
    <p:sldId id="270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86384" autoAdjust="0"/>
  </p:normalViewPr>
  <p:slideViewPr>
    <p:cSldViewPr>
      <p:cViewPr>
        <p:scale>
          <a:sx n="57" d="100"/>
          <a:sy n="57" d="100"/>
        </p:scale>
        <p:origin x="2011" y="103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04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13E6C-A2DF-4CE5-8E1B-7B57C3FBF60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85E2D-AC13-477B-AD20-B4419C25F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29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71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50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82" y="466246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71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6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40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71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332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56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197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391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1474" y="13700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5A571-E966-4FFD-88E4-1B8AFAC33962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43B94-E419-436C-8A0B-16046765EDE6}" type="slidenum">
              <a:rPr lang="en-GB" smtClean="0"/>
              <a:t>‹#›</a:t>
            </a:fld>
            <a:endParaRPr lang="en-GB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10633"/>
            <a:ext cx="9144000" cy="882650"/>
            <a:chOff x="0" y="107950"/>
            <a:chExt cx="9144000" cy="882650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47663"/>
              <a:ext cx="9144000" cy="311150"/>
            </a:xfrm>
            <a:prstGeom prst="rect">
              <a:avLst/>
            </a:prstGeom>
            <a:solidFill>
              <a:srgbClr val="7A0025"/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0" y="582613"/>
              <a:ext cx="9144000" cy="920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50800" cap="rnd" cmpd="thickThin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" name="Group 4"/>
            <p:cNvGrpSpPr>
              <a:grpSpLocks/>
            </p:cNvGrpSpPr>
            <p:nvPr userDrawn="1"/>
          </p:nvGrpSpPr>
          <p:grpSpPr bwMode="auto">
            <a:xfrm>
              <a:off x="155575" y="107950"/>
              <a:ext cx="863600" cy="882650"/>
              <a:chOff x="5074915" y="1556792"/>
              <a:chExt cx="3124200" cy="3022600"/>
            </a:xfrm>
          </p:grpSpPr>
          <p:sp>
            <p:nvSpPr>
              <p:cNvPr id="11" name="Rectangle 10"/>
              <p:cNvSpPr/>
              <p:nvPr userDrawn="1"/>
            </p:nvSpPr>
            <p:spPr>
              <a:xfrm>
                <a:off x="5505643" y="2241770"/>
                <a:ext cx="1131372" cy="165264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pic>
            <p:nvPicPr>
              <p:cNvPr id="12" name="Picture 1"/>
              <p:cNvPicPr>
                <a:picLocks noChangeAspect="1"/>
              </p:cNvPicPr>
              <p:nvPr userDrawn="1"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4915" y="1556792"/>
                <a:ext cx="3124200" cy="302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Box 24"/>
            <p:cNvSpPr txBox="1">
              <a:spLocks noChangeArrowheads="1"/>
            </p:cNvSpPr>
            <p:nvPr userDrawn="1"/>
          </p:nvSpPr>
          <p:spPr bwMode="auto">
            <a:xfrm>
              <a:off x="6227763" y="287338"/>
              <a:ext cx="27289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>
                  <a:solidFill>
                    <a:srgbClr val="FFFFFF"/>
                  </a:solidFill>
                  <a:latin typeface="Trebuchet MS" panose="020B0603020202020204" pitchFamily="34" charset="0"/>
                </a:rPr>
                <a:t>Passionate about 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286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jpeg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mailto:a.evans@alsagerschool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160" y="2348880"/>
            <a:ext cx="8278688" cy="1770063"/>
          </a:xfrm>
        </p:spPr>
        <p:txBody>
          <a:bodyPr>
            <a:normAutofit fontScale="90000"/>
          </a:bodyPr>
          <a:lstStyle/>
          <a:p>
            <a:r>
              <a:rPr lang="en-GB" altLang="en-US" b="1" dirty="0">
                <a:latin typeface="+mn-lt"/>
                <a:cs typeface="Arial" panose="020B0604020202020204" pitchFamily="34" charset="0"/>
              </a:rPr>
              <a:t/>
            </a:r>
            <a:br>
              <a:rPr lang="en-GB" altLang="en-US" b="1" dirty="0">
                <a:latin typeface="+mn-lt"/>
                <a:cs typeface="Arial" panose="020B0604020202020204" pitchFamily="34" charset="0"/>
              </a:rPr>
            </a:br>
            <a:r>
              <a:rPr lang="en-GB" altLang="en-US" dirty="0" smtClean="0">
                <a:latin typeface="+mn-lt"/>
                <a:cs typeface="Arial" panose="020B0604020202020204" pitchFamily="34" charset="0"/>
              </a:rPr>
              <a:t>Transition information </a:t>
            </a:r>
            <a:r>
              <a:rPr lang="en-GB" altLang="en-US" dirty="0">
                <a:latin typeface="+mn-lt"/>
                <a:cs typeface="Arial" panose="020B0604020202020204" pitchFamily="34" charset="0"/>
              </a:rPr>
              <a:t>Year 12 Parents</a:t>
            </a:r>
            <a:endParaRPr lang="en-GB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656784" cy="2783160"/>
          </a:xfrm>
        </p:spPr>
        <p:txBody>
          <a:bodyPr>
            <a:normAutofit/>
          </a:bodyPr>
          <a:lstStyle/>
          <a:p>
            <a:r>
              <a:rPr lang="en-GB" dirty="0" smtClean="0"/>
              <a:t>Andrew </a:t>
            </a:r>
            <a:r>
              <a:rPr lang="en-GB" dirty="0"/>
              <a:t>Evans </a:t>
            </a:r>
          </a:p>
          <a:p>
            <a:r>
              <a:rPr lang="en-GB" dirty="0"/>
              <a:t>Deputy Director Sixth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B4A66-7D74-4A59-86A4-AD5F16F96A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691" y="980728"/>
            <a:ext cx="1152128" cy="1926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E3C139-5F00-418D-B0B6-1915F86EAD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1964" y="980728"/>
            <a:ext cx="1128344" cy="1911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0FFD7A-E524-4110-9915-3C6775A14D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1067" y="992683"/>
            <a:ext cx="1080934" cy="18916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482E52-AABD-4E14-990F-706EC37CD8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3397" y="980728"/>
            <a:ext cx="1126300" cy="1891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BD58FB-D256-4904-BB67-04A806D506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3477" y="986933"/>
            <a:ext cx="1153529" cy="1885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6FD82-7AEF-43DB-9284-3F287D53E6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350" y="986300"/>
            <a:ext cx="1146778" cy="18916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B1793-117D-4D16-BFDE-8A4CD12FD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38189" y="980728"/>
            <a:ext cx="1126299" cy="1926928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24"/>
    </mc:Choice>
    <mc:Fallback>
      <p:transition spd="slow" advTm="22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8EC0-8F92-4C96-8547-20469668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Intervention and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7B4B7-A6B4-4E18-8F95-4D464E0EB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Students off target in one subject receive support from subject staff.</a:t>
            </a:r>
          </a:p>
          <a:p>
            <a:r>
              <a:rPr lang="en-GB" dirty="0"/>
              <a:t>Extra </a:t>
            </a:r>
            <a:r>
              <a:rPr lang="en-GB" dirty="0" smtClean="0"/>
              <a:t>sessions of independent learning sessions</a:t>
            </a:r>
            <a:endParaRPr lang="en-GB" dirty="0"/>
          </a:p>
          <a:p>
            <a:r>
              <a:rPr lang="en-GB" dirty="0"/>
              <a:t>Wider reading </a:t>
            </a:r>
            <a:r>
              <a:rPr lang="en-GB" dirty="0" smtClean="0"/>
              <a:t>given</a:t>
            </a:r>
            <a:endParaRPr lang="en-GB" dirty="0"/>
          </a:p>
          <a:p>
            <a:r>
              <a:rPr lang="en-GB" dirty="0"/>
              <a:t>New </a:t>
            </a:r>
            <a:r>
              <a:rPr lang="en-GB" dirty="0" smtClean="0"/>
              <a:t>work set</a:t>
            </a:r>
            <a:endParaRPr lang="en-GB" dirty="0"/>
          </a:p>
          <a:p>
            <a:r>
              <a:rPr lang="en-GB" dirty="0"/>
              <a:t>Students off target in multiple subjects</a:t>
            </a:r>
          </a:p>
          <a:p>
            <a:r>
              <a:rPr lang="en-GB" dirty="0"/>
              <a:t>As above and </a:t>
            </a:r>
            <a:r>
              <a:rPr lang="en-GB" dirty="0" smtClean="0"/>
              <a:t>work in enrichment sessions as well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timetabled in extra classes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61"/>
    </mc:Choice>
    <mc:Fallback>
      <p:transition spd="slow" advTm="54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861" y="402005"/>
            <a:ext cx="8229600" cy="1143000"/>
          </a:xfrm>
        </p:spPr>
        <p:txBody>
          <a:bodyPr/>
          <a:lstStyle/>
          <a:p>
            <a:r>
              <a:rPr lang="en-GB" dirty="0"/>
              <a:t>Good use of time?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926" y="1431646"/>
            <a:ext cx="8229600" cy="4525963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 descr="http://blogs-images.forbes.com/erikkain/files/2014/07/xbox-o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62" y="3325258"/>
            <a:ext cx="2040974" cy="116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653" y="4642860"/>
            <a:ext cx="1871715" cy="134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55" y="3150179"/>
            <a:ext cx="1339440" cy="133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755" y="4567672"/>
            <a:ext cx="1572147" cy="149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://www.yurtopic.com/education/college/images/wasting-time-on-smartphon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49" y="1464834"/>
            <a:ext cx="4942806" cy="184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527" y="3548916"/>
            <a:ext cx="3888432" cy="244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9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74"/>
    </mc:Choice>
    <mc:Fallback>
      <p:transition spd="slow" advTm="74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/>
              <a:t>Student connections Mrs </a:t>
            </a:r>
            <a:r>
              <a:rPr lang="en-GB" sz="2800" dirty="0" err="1"/>
              <a:t>Casewell</a:t>
            </a:r>
            <a:endParaRPr lang="en-GB" sz="2800" dirty="0"/>
          </a:p>
          <a:p>
            <a:pPr marL="0" indent="0">
              <a:buNone/>
            </a:pPr>
            <a:r>
              <a:rPr lang="en-GB" sz="2800" dirty="0"/>
              <a:t>	Twitter feed for apprenticeships</a:t>
            </a:r>
          </a:p>
          <a:p>
            <a:r>
              <a:rPr lang="en-GB" sz="2800" dirty="0"/>
              <a:t>Careers interview</a:t>
            </a:r>
          </a:p>
          <a:p>
            <a:r>
              <a:rPr lang="en-GB" sz="2800" dirty="0"/>
              <a:t>GMEX Apprenticeship fair</a:t>
            </a:r>
          </a:p>
          <a:p>
            <a:r>
              <a:rPr lang="en-GB" sz="2800" dirty="0"/>
              <a:t>Work placements</a:t>
            </a:r>
          </a:p>
          <a:p>
            <a:r>
              <a:rPr lang="en-GB" sz="2800" dirty="0"/>
              <a:t>UCAS University day</a:t>
            </a:r>
          </a:p>
          <a:p>
            <a:r>
              <a:rPr lang="en-GB" sz="2800" dirty="0"/>
              <a:t>University open days</a:t>
            </a:r>
          </a:p>
          <a:p>
            <a:r>
              <a:rPr lang="en-GB" sz="2800" dirty="0"/>
              <a:t>Oxbridge conference</a:t>
            </a:r>
          </a:p>
          <a:p>
            <a:r>
              <a:rPr lang="en-GB" sz="2800" dirty="0"/>
              <a:t>Parents evening</a:t>
            </a:r>
          </a:p>
          <a:p>
            <a:endParaRPr lang="en-GB" dirty="0"/>
          </a:p>
        </p:txBody>
      </p:sp>
      <p:pic>
        <p:nvPicPr>
          <p:cNvPr id="4100" name="Picture 4" descr="http://www.abdn.ac.uk/study/content-images/ucas_log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209" y="3861048"/>
            <a:ext cx="2088232" cy="99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enable.uk.net/sites/default/files/Apprenticeships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49080"/>
            <a:ext cx="3247329" cy="169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ivyprep.com.sg/wp-content/uploads/2013/06/Oxbridg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552" y="2492896"/>
            <a:ext cx="2016224" cy="126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4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59"/>
    </mc:Choice>
    <mc:Fallback>
      <p:transition spd="slow" advTm="7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63060" y="5395197"/>
            <a:ext cx="7043713" cy="12961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    New UCAS </a:t>
            </a:r>
            <a:r>
              <a:rPr lang="en-GB" dirty="0" smtClean="0"/>
              <a:t>points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470210"/>
              </p:ext>
            </p:extLst>
          </p:nvPr>
        </p:nvGraphicFramePr>
        <p:xfrm>
          <a:off x="1049989" y="1453930"/>
          <a:ext cx="7056785" cy="37968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641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41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2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281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062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A level</a:t>
                      </a:r>
                      <a:endParaRPr lang="en-GB" sz="3200" b="1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New Tariff </a:t>
                      </a:r>
                      <a:r>
                        <a:rPr lang="en-US" sz="1600" b="0" dirty="0" smtClean="0">
                          <a:effectLst/>
                        </a:rPr>
                        <a:t>points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For A</a:t>
                      </a:r>
                      <a:r>
                        <a:rPr lang="en-US" sz="1600" b="0" baseline="0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 level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baseline="0" dirty="0" smtClean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baseline="0" dirty="0" smtClean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baseline="0" dirty="0" smtClean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b="0" baseline="0" dirty="0" smtClean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 err="1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Yr</a:t>
                      </a:r>
                      <a:r>
                        <a:rPr lang="en-US" sz="1600" b="0" baseline="0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 13 completion</a:t>
                      </a:r>
                      <a:endParaRPr lang="en-GB" sz="3200" b="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BTEC </a:t>
                      </a:r>
                      <a:r>
                        <a:rPr lang="en-US" sz="1600" b="0" dirty="0">
                          <a:effectLst/>
                        </a:rPr>
                        <a:t>Subsidiary </a:t>
                      </a:r>
                      <a:r>
                        <a:rPr lang="en-US" sz="1600" b="0" dirty="0" smtClean="0">
                          <a:effectLst/>
                        </a:rPr>
                        <a:t>Diploma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</a:rPr>
                        <a:t>or</a:t>
                      </a:r>
                      <a:endParaRPr lang="en-US" sz="1600" b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AQA</a:t>
                      </a:r>
                      <a:r>
                        <a:rPr lang="en-US" sz="1600" b="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 Applied extended </a:t>
                      </a:r>
                      <a:r>
                        <a:rPr lang="en-US" sz="1600" b="0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certificate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Year 13 completion</a:t>
                      </a:r>
                      <a:endParaRPr lang="en-GB" sz="1600" b="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BTEC</a:t>
                      </a:r>
                      <a:r>
                        <a:rPr lang="en-US" sz="1600" b="0" dirty="0">
                          <a:effectLst/>
                        </a:rPr>
                        <a:t> </a:t>
                      </a:r>
                      <a:r>
                        <a:rPr lang="en-US" sz="1600" b="0" dirty="0" smtClean="0">
                          <a:effectLst/>
                        </a:rPr>
                        <a:t>Certificate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600" b="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effectLst/>
                        </a:rPr>
                        <a:t>or</a:t>
                      </a:r>
                      <a:endParaRPr lang="en-US" sz="1600" b="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AQA</a:t>
                      </a:r>
                      <a:r>
                        <a:rPr lang="en-US" sz="1600" b="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 Applied</a:t>
                      </a:r>
                      <a:r>
                        <a:rPr lang="en-US" sz="1600" b="0" baseline="0" dirty="0">
                          <a:effectLst/>
                          <a:latin typeface="Calibri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600" b="0" baseline="0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certificate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600" b="0" baseline="0" dirty="0" smtClean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b="0" baseline="0" dirty="0" smtClean="0">
                          <a:effectLst/>
                          <a:latin typeface="Calibri"/>
                          <a:ea typeface="Cambria"/>
                          <a:cs typeface="Times New Roman"/>
                        </a:rPr>
                        <a:t>Year 12 completion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A*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56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D*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48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40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32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 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28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D*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24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</a:t>
                      </a:r>
                      <a:endParaRPr lang="en-GB" sz="320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16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1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8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</a:t>
                      </a:r>
                      <a:endParaRPr lang="en-GB" sz="3200" dirty="0">
                        <a:effectLst/>
                        <a:latin typeface="Calibri"/>
                        <a:ea typeface="Cambri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387247"/>
              </p:ext>
            </p:extLst>
          </p:nvPr>
        </p:nvGraphicFramePr>
        <p:xfrm>
          <a:off x="-850896" y="5830697"/>
          <a:ext cx="8382042" cy="1097280"/>
        </p:xfrm>
        <a:graphic>
          <a:graphicData uri="http://schemas.openxmlformats.org/drawingml/2006/table">
            <a:tbl>
              <a:tblPr/>
              <a:tblGrid>
                <a:gridCol w="7148862">
                  <a:extLst>
                    <a:ext uri="{9D8B030D-6E8A-4147-A177-3AD203B41FA5}">
                      <a16:colId xmlns:a16="http://schemas.microsoft.com/office/drawing/2014/main" val="3526207246"/>
                    </a:ext>
                  </a:extLst>
                </a:gridCol>
                <a:gridCol w="1233180">
                  <a:extLst>
                    <a:ext uri="{9D8B030D-6E8A-4147-A177-3AD203B41FA5}">
                      <a16:colId xmlns:a16="http://schemas.microsoft.com/office/drawing/2014/main" val="3441640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n-GB" b="1" dirty="0">
                          <a:effectLst/>
                        </a:rPr>
                        <a:t>UCAS Tariff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dirty="0">
                          <a:effectLst/>
                        </a:rPr>
                        <a:t>112 points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6776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r>
                        <a:rPr lang="en-GB" b="1">
                          <a:effectLst/>
                        </a:rPr>
                        <a:t>A level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GB" dirty="0">
                          <a:effectLst/>
                        </a:rPr>
                        <a:t>BBC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455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t"/>
                      <a:endParaRPr lang="en-GB" b="1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GB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8890099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77999" y="5966377"/>
            <a:ext cx="14020261" cy="911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7935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rgbClr val="000000"/>
                </a:solidFill>
                <a:latin typeface="Roboto"/>
              </a:rPr>
              <a:t>Lincoln University Architecture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Qualification requirements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3061" y="5316898"/>
            <a:ext cx="3857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 example of a typical University offer</a:t>
            </a:r>
            <a:endParaRPr lang="en-GB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8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96"/>
    </mc:Choice>
    <mc:Fallback>
      <p:transition spd="slow" advTm="81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Contacts or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Our team </a:t>
            </a:r>
          </a:p>
          <a:p>
            <a:pPr marL="0" indent="0">
              <a:buNone/>
            </a:pPr>
            <a:r>
              <a:rPr lang="en-GB" sz="2400" dirty="0"/>
              <a:t>Mrs Pole Head of Sixth Form</a:t>
            </a:r>
          </a:p>
          <a:p>
            <a:pPr marL="0" indent="0">
              <a:buNone/>
            </a:pPr>
            <a:r>
              <a:rPr lang="en-GB" sz="2400" dirty="0"/>
              <a:t>Mr Evans Deputy Head of Sixth Form</a:t>
            </a:r>
          </a:p>
          <a:p>
            <a:pPr marL="0" indent="0">
              <a:buNone/>
            </a:pPr>
            <a:r>
              <a:rPr lang="en-GB" sz="2400" dirty="0" smtClean="0"/>
              <a:t>Mrs </a:t>
            </a:r>
            <a:r>
              <a:rPr lang="en-GB" sz="2400" dirty="0"/>
              <a:t>Pass Student attendance</a:t>
            </a:r>
          </a:p>
          <a:p>
            <a:pPr marL="0" indent="0">
              <a:buNone/>
            </a:pPr>
            <a:r>
              <a:rPr lang="en-GB" sz="2400" dirty="0">
                <a:hlinkClick r:id="rId4"/>
              </a:rPr>
              <a:t>a.evans@alsagerschool.org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sixthform@alsagerschool.org</a:t>
            </a:r>
          </a:p>
          <a:p>
            <a:pPr marL="0" indent="0">
              <a:buNone/>
            </a:pPr>
            <a:r>
              <a:rPr lang="en-GB" sz="2400" dirty="0"/>
              <a:t>O1270871122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Many thanks for your continued support.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2" descr="\\Storage3\staff-shared$\SIXTH FORM\Alison Pole Photos\IMG_187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7038" y="1772816"/>
            <a:ext cx="1296144" cy="112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torage3\staff-shared$\Pictures\Images 2013-2014\6th Form\for prospectus 2014 intake\Andrew Evans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432" y="3320255"/>
            <a:ext cx="1475368" cy="110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9437" y="4941168"/>
            <a:ext cx="1422352" cy="128525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08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40"/>
    </mc:Choice>
    <mc:Fallback>
      <p:transition spd="slow" advTm="63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 </a:t>
            </a:r>
            <a:r>
              <a:rPr lang="en-GB" sz="3200" dirty="0"/>
              <a:t>A levels, </a:t>
            </a:r>
            <a:r>
              <a:rPr lang="en-GB" sz="3200" dirty="0" smtClean="0"/>
              <a:t>BTEC’s, </a:t>
            </a:r>
            <a:r>
              <a:rPr lang="en-GB" sz="3200" dirty="0" smtClean="0"/>
              <a:t>CTEC’s and GCSE resits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800" dirty="0"/>
              <a:t>All A levels are two year course</a:t>
            </a:r>
          </a:p>
          <a:p>
            <a:pPr marL="0" indent="0">
              <a:buNone/>
            </a:pPr>
            <a:r>
              <a:rPr lang="en-GB" sz="2800" dirty="0"/>
              <a:t>    No external AS exams</a:t>
            </a:r>
          </a:p>
          <a:p>
            <a:pPr marL="0" indent="0">
              <a:buNone/>
            </a:pPr>
            <a:r>
              <a:rPr lang="en-GB" sz="2800" dirty="0"/>
              <a:t>    Our internal progression exams need to be passed at</a:t>
            </a:r>
          </a:p>
          <a:p>
            <a:pPr marL="0" indent="0">
              <a:buNone/>
            </a:pPr>
            <a:r>
              <a:rPr lang="en-GB" sz="2800" dirty="0"/>
              <a:t>    E or above</a:t>
            </a:r>
          </a:p>
          <a:p>
            <a:r>
              <a:rPr lang="en-GB" sz="2800" dirty="0"/>
              <a:t>BTEC’s have on line exams</a:t>
            </a:r>
          </a:p>
          <a:p>
            <a:pPr marL="0" indent="0">
              <a:buNone/>
            </a:pPr>
            <a:endParaRPr lang="en-GB" sz="2800" dirty="0"/>
          </a:p>
          <a:p>
            <a:r>
              <a:rPr lang="en-GB" sz="2800" dirty="0" smtClean="0"/>
              <a:t>EG Applied </a:t>
            </a:r>
            <a:r>
              <a:rPr lang="en-GB" sz="2800" dirty="0"/>
              <a:t>Science (each unit needs to be passed) </a:t>
            </a:r>
          </a:p>
          <a:p>
            <a:pPr marL="0" indent="0">
              <a:buNone/>
            </a:pPr>
            <a:r>
              <a:rPr lang="en-GB" sz="2800" dirty="0"/>
              <a:t>	</a:t>
            </a:r>
            <a:r>
              <a:rPr lang="en-GB" sz="2800" dirty="0" err="1"/>
              <a:t>Yr</a:t>
            </a:r>
            <a:r>
              <a:rPr lang="en-GB" sz="2800" dirty="0"/>
              <a:t> 12 Certificate (3 units) </a:t>
            </a:r>
          </a:p>
          <a:p>
            <a:pPr marL="0" indent="0">
              <a:buNone/>
            </a:pPr>
            <a:r>
              <a:rPr lang="en-GB" sz="2800" dirty="0"/>
              <a:t>	</a:t>
            </a:r>
            <a:r>
              <a:rPr lang="en-GB" sz="2800" dirty="0" err="1"/>
              <a:t>Yr</a:t>
            </a:r>
            <a:r>
              <a:rPr lang="en-GB" sz="2800" dirty="0"/>
              <a:t> 13 Extended certificate (3 units</a:t>
            </a:r>
            <a:r>
              <a:rPr lang="en-GB" sz="2800" dirty="0" smtClean="0"/>
              <a:t>)</a:t>
            </a:r>
          </a:p>
          <a:p>
            <a:pPr marL="0" indent="0">
              <a:buNone/>
            </a:pPr>
            <a:endParaRPr lang="en-GB" sz="2800" dirty="0" smtClean="0"/>
          </a:p>
          <a:p>
            <a:r>
              <a:rPr lang="en-GB" sz="2800" dirty="0" smtClean="0"/>
              <a:t> GCSE Maths and English resits 4 periods per fortnight </a:t>
            </a:r>
            <a:endParaRPr lang="en-GB" sz="28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9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64"/>
    </mc:Choice>
    <mc:Fallback>
      <p:transition spd="slow" advTm="5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2" y="764704"/>
            <a:ext cx="9073008" cy="1143000"/>
          </a:xfrm>
        </p:spPr>
        <p:txBody>
          <a:bodyPr>
            <a:noAutofit/>
          </a:bodyPr>
          <a:lstStyle/>
          <a:p>
            <a:r>
              <a:rPr lang="en-GB" sz="3600" b="1" dirty="0"/>
              <a:t>Provision</a:t>
            </a:r>
            <a:r>
              <a:rPr lang="en-GB" sz="3600" dirty="0"/>
              <a:t> through our two week timetable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664" y="1700808"/>
            <a:ext cx="8939336" cy="4525963"/>
          </a:xfrm>
        </p:spPr>
        <p:txBody>
          <a:bodyPr/>
          <a:lstStyle/>
          <a:p>
            <a:r>
              <a:rPr lang="en-GB" sz="2000" dirty="0"/>
              <a:t>Ten one hour periods per fortnight per </a:t>
            </a:r>
            <a:r>
              <a:rPr lang="en-GB" sz="2000" dirty="0" smtClean="0"/>
              <a:t>subject</a:t>
            </a:r>
          </a:p>
          <a:p>
            <a:r>
              <a:rPr lang="en-GB" sz="2000" b="1" dirty="0" smtClean="0"/>
              <a:t>Nine </a:t>
            </a:r>
            <a:r>
              <a:rPr lang="en-GB" sz="2000" b="1" dirty="0"/>
              <a:t>independent learning </a:t>
            </a:r>
            <a:r>
              <a:rPr lang="en-GB" sz="2000" b="1" dirty="0" smtClean="0"/>
              <a:t>sessions </a:t>
            </a:r>
            <a:endParaRPr lang="en-GB" sz="2000" dirty="0"/>
          </a:p>
          <a:p>
            <a:r>
              <a:rPr lang="en-GB" sz="2000" dirty="0"/>
              <a:t>Form period everyday</a:t>
            </a:r>
          </a:p>
          <a:p>
            <a:r>
              <a:rPr lang="en-GB" sz="2000" dirty="0"/>
              <a:t>Two one hour periods </a:t>
            </a:r>
            <a:r>
              <a:rPr lang="en-GB" sz="2000" dirty="0" smtClean="0"/>
              <a:t>every Wednesday period 1 devoted </a:t>
            </a:r>
            <a:r>
              <a:rPr lang="en-GB" sz="2000" dirty="0"/>
              <a:t>to </a:t>
            </a:r>
            <a:r>
              <a:rPr lang="en-GB" sz="2000" dirty="0" smtClean="0"/>
              <a:t> </a:t>
            </a:r>
            <a:r>
              <a:rPr lang="en-GB" sz="2000" dirty="0" smtClean="0"/>
              <a:t>VESPA and PHSE</a:t>
            </a:r>
          </a:p>
          <a:p>
            <a:r>
              <a:rPr lang="en-GB" sz="2000" b="1" dirty="0" smtClean="0"/>
              <a:t>Students at school from 8.40 to 3.10</a:t>
            </a:r>
            <a:endParaRPr lang="en-GB" sz="2000" b="1" dirty="0" smtClean="0"/>
          </a:p>
          <a:p>
            <a:endParaRPr lang="en-GB" sz="2000" dirty="0"/>
          </a:p>
          <a:p>
            <a:r>
              <a:rPr lang="en-GB" sz="2000" dirty="0" smtClean="0"/>
              <a:t>Termly </a:t>
            </a:r>
            <a:r>
              <a:rPr lang="en-GB" sz="2000" dirty="0"/>
              <a:t>focus</a:t>
            </a:r>
          </a:p>
          <a:p>
            <a:pPr lvl="1"/>
            <a:r>
              <a:rPr lang="en-GB" sz="2000" dirty="0"/>
              <a:t>Autumn   	</a:t>
            </a:r>
            <a:r>
              <a:rPr lang="en-GB" sz="2000" b="1" dirty="0"/>
              <a:t>Ambition   	(aim high)</a:t>
            </a:r>
          </a:p>
          <a:p>
            <a:pPr lvl="1"/>
            <a:r>
              <a:rPr lang="en-GB" sz="2000" dirty="0"/>
              <a:t>Spring 	</a:t>
            </a:r>
            <a:r>
              <a:rPr lang="en-GB" sz="2000" b="1" dirty="0"/>
              <a:t>Challenge</a:t>
            </a:r>
            <a:r>
              <a:rPr lang="en-GB" sz="2000" dirty="0"/>
              <a:t>	</a:t>
            </a:r>
            <a:r>
              <a:rPr lang="en-GB" sz="2000" b="1" dirty="0"/>
              <a:t>(belonging and contributing to our community)</a:t>
            </a:r>
          </a:p>
          <a:p>
            <a:pPr lvl="1"/>
            <a:r>
              <a:rPr lang="en-GB" sz="2000" dirty="0"/>
              <a:t>Summer  	</a:t>
            </a:r>
            <a:r>
              <a:rPr lang="en-GB" sz="2000" b="1" dirty="0"/>
              <a:t>Volunteering</a:t>
            </a:r>
            <a:r>
              <a:rPr lang="en-GB" sz="2000" dirty="0"/>
              <a:t> 	</a:t>
            </a:r>
            <a:r>
              <a:rPr lang="en-GB" sz="2000" b="1" dirty="0"/>
              <a:t>(charity work and fund raising) </a:t>
            </a:r>
            <a:endParaRPr lang="en-GB" sz="2000" b="1" dirty="0"/>
          </a:p>
          <a:p>
            <a:pPr marL="457200" lvl="1" indent="0">
              <a:buNone/>
            </a:pPr>
            <a:r>
              <a:rPr lang="en-GB" sz="2000" b="1" dirty="0" smtClean="0"/>
              <a:t>  </a:t>
            </a:r>
            <a:endParaRPr lang="en-GB" sz="2000" b="1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1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07"/>
    </mc:Choice>
    <mc:Fallback>
      <p:transition spd="slow" advTm="6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VESPA</a:t>
            </a:r>
            <a:r>
              <a:rPr lang="en-GB" dirty="0" smtClean="0"/>
              <a:t> </a:t>
            </a:r>
            <a:r>
              <a:rPr lang="en-GB" dirty="0"/>
              <a:t>coaching with tutor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1275" y="1661319"/>
            <a:ext cx="2314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000" dirty="0"/>
              <a:t>Vision: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GB" sz="2000" dirty="0"/>
          </a:p>
          <a:p>
            <a:pPr>
              <a:defRPr/>
            </a:pPr>
            <a:r>
              <a:rPr lang="en-GB" sz="2000" dirty="0" smtClean="0"/>
              <a:t>Effort</a:t>
            </a:r>
            <a:r>
              <a:rPr lang="en-GB" sz="2000" dirty="0" smtClean="0"/>
              <a:t>:</a:t>
            </a:r>
            <a:endParaRPr lang="en-GB" sz="2000" dirty="0"/>
          </a:p>
          <a:p>
            <a:pPr marL="0" indent="0">
              <a:buNone/>
              <a:defRPr/>
            </a:pPr>
            <a:endParaRPr lang="en-GB" sz="2000" dirty="0"/>
          </a:p>
          <a:p>
            <a:pPr>
              <a:defRPr/>
            </a:pPr>
            <a:endParaRPr lang="en-GB" sz="2000" dirty="0"/>
          </a:p>
          <a:p>
            <a:pPr>
              <a:defRPr/>
            </a:pPr>
            <a:r>
              <a:rPr lang="en-GB" sz="2000" dirty="0" smtClean="0"/>
              <a:t>Systems</a:t>
            </a:r>
            <a:r>
              <a:rPr lang="en-GB" sz="2000" dirty="0" smtClean="0"/>
              <a:t>:</a:t>
            </a:r>
            <a:endParaRPr lang="en-GB" sz="2000" dirty="0"/>
          </a:p>
          <a:p>
            <a:pPr>
              <a:defRPr/>
            </a:pPr>
            <a:endParaRPr lang="en-GB" sz="2000" dirty="0"/>
          </a:p>
          <a:p>
            <a:pPr>
              <a:defRPr/>
            </a:pPr>
            <a:r>
              <a:rPr lang="en-GB" sz="2000" dirty="0" smtClean="0"/>
              <a:t>Practice</a:t>
            </a:r>
            <a:endParaRPr lang="en-GB" sz="2000" dirty="0"/>
          </a:p>
          <a:p>
            <a:pPr>
              <a:defRPr/>
            </a:pPr>
            <a:endParaRPr lang="en-GB" sz="2000" dirty="0"/>
          </a:p>
          <a:p>
            <a:pPr>
              <a:defRPr/>
            </a:pPr>
            <a:r>
              <a:rPr lang="en-GB" sz="2000" dirty="0" smtClean="0"/>
              <a:t>Attitude</a:t>
            </a:r>
            <a:r>
              <a:rPr lang="en-GB" sz="2000" dirty="0" smtClean="0"/>
              <a:t>: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484438" y="1628775"/>
            <a:ext cx="60483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  <a:cs typeface="Arial" charset="0"/>
              </a:rPr>
              <a:t>How well do you know what you want to achieve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1002" y="2431022"/>
            <a:ext cx="60483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cs typeface="Arial" charset="0"/>
              </a:rPr>
              <a:t>What will you have to do to realise your vision</a:t>
            </a:r>
            <a:r>
              <a:rPr lang="en-GB" dirty="0">
                <a:latin typeface="+mn-lt"/>
                <a:cs typeface="Arial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4438" y="3500438"/>
            <a:ext cx="60483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  <a:cs typeface="Arial" charset="0"/>
              </a:rPr>
              <a:t>How do you organise your learning and mange your time?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11760" y="4252119"/>
            <a:ext cx="60483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  <a:cs typeface="Arial" charset="0"/>
              </a:rPr>
              <a:t>What kind of work do you do to practice and apply your skills?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4437" y="5003801"/>
            <a:ext cx="60483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+mn-lt"/>
                <a:cs typeface="Arial" charset="0"/>
              </a:rPr>
              <a:t>How do you respond to setbacks?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06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66"/>
    </mc:Choice>
    <mc:Fallback>
      <p:transition spd="slow" advTm="6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>
                <a:solidFill>
                  <a:schemeClr val="accent2">
                    <a:lumMod val="75000"/>
                  </a:schemeClr>
                </a:solidFill>
              </a:rPr>
              <a:t>Keeping everyone informed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345319"/>
              </p:ext>
            </p:extLst>
          </p:nvPr>
        </p:nvGraphicFramePr>
        <p:xfrm>
          <a:off x="448122" y="1974232"/>
          <a:ext cx="7560841" cy="109472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50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81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5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443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+mn-ea"/>
                        </a:rPr>
                        <a:t>Settling</a:t>
                      </a:r>
                      <a:r>
                        <a:rPr lang="en-GB" sz="1400" baseline="0" dirty="0">
                          <a:effectLst/>
                          <a:latin typeface="+mn-lt"/>
                          <a:ea typeface="+mn-ea"/>
                        </a:rPr>
                        <a:t> in grade</a:t>
                      </a: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KS5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Yr12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27/09/21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01/10/21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06/10/21</a:t>
                      </a:r>
                      <a:endParaRPr lang="en-GB" sz="18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GB" sz="1800">
                        <a:effectLst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538690"/>
                  </a:ext>
                </a:extLst>
              </a:tr>
              <a:tr h="29856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</a:rPr>
                        <a:t>AP1</a:t>
                      </a:r>
                      <a:endParaRPr lang="en-GB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KS5 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</a:rPr>
                        <a:t>Yr12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16/11/21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chemeClr val="bg1"/>
                          </a:solidFill>
                          <a:effectLst/>
                        </a:rPr>
                        <a:t>23/11/21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solidFill>
                            <a:schemeClr val="bg1"/>
                          </a:solidFill>
                          <a:effectLst/>
                        </a:rPr>
                        <a:t>01/12/21</a:t>
                      </a:r>
                      <a:endParaRPr lang="en-GB" sz="1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3320852"/>
              </p:ext>
            </p:extLst>
          </p:nvPr>
        </p:nvGraphicFramePr>
        <p:xfrm>
          <a:off x="467544" y="3641431"/>
          <a:ext cx="7560839" cy="46003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50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8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5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6003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AP2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KS5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Yr12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  <a:ea typeface="+mn-ea"/>
                        </a:rPr>
                        <a:t>08/03/22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11/03/22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16/03/22</a:t>
                      </a:r>
                      <a:endParaRPr lang="en-GB" sz="18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811419"/>
              </p:ext>
            </p:extLst>
          </p:nvPr>
        </p:nvGraphicFramePr>
        <p:xfrm>
          <a:off x="483618" y="4259051"/>
          <a:ext cx="7560839" cy="44610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504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4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8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5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61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AP3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KS5 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err="1">
                          <a:effectLst/>
                        </a:rPr>
                        <a:t>Yr</a:t>
                      </a:r>
                      <a:r>
                        <a:rPr lang="en-GB" sz="1800">
                          <a:effectLst/>
                        </a:rPr>
                        <a:t> 12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13/05/22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20/05/22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26/05/22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370810"/>
              </p:ext>
            </p:extLst>
          </p:nvPr>
        </p:nvGraphicFramePr>
        <p:xfrm>
          <a:off x="3779912" y="1514476"/>
          <a:ext cx="4248473" cy="352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0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0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7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4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Window Opens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Window Closes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To Parents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200171"/>
              </p:ext>
            </p:extLst>
          </p:nvPr>
        </p:nvGraphicFramePr>
        <p:xfrm>
          <a:off x="467542" y="3188030"/>
          <a:ext cx="7560841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6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7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0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Year 12 Parents Evening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+mn-lt"/>
                          <a:ea typeface="+mn-ea"/>
                        </a:rPr>
                        <a:t>Thursday</a:t>
                      </a:r>
                      <a:endParaRPr lang="en-GB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9/12/21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4.15-7.00pm</a:t>
                      </a:r>
                      <a:endParaRPr lang="en-GB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3617" y="5137943"/>
            <a:ext cx="5882013" cy="12003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GCSE early resit </a:t>
            </a:r>
            <a:r>
              <a:rPr lang="en-GB" b="1" dirty="0" smtClean="0">
                <a:solidFill>
                  <a:schemeClr val="bg1"/>
                </a:solidFill>
              </a:rPr>
              <a:t>			9</a:t>
            </a:r>
            <a:r>
              <a:rPr lang="en-GB" b="1" baseline="30000" dirty="0" smtClean="0">
                <a:solidFill>
                  <a:schemeClr val="bg1"/>
                </a:solidFill>
              </a:rPr>
              <a:t>th</a:t>
            </a:r>
            <a:r>
              <a:rPr lang="en-GB" b="1" dirty="0" smtClean="0">
                <a:solidFill>
                  <a:schemeClr val="bg1"/>
                </a:solidFill>
              </a:rPr>
              <a:t> to 13</a:t>
            </a:r>
            <a:r>
              <a:rPr lang="en-GB" b="1" baseline="30000" dirty="0" smtClean="0">
                <a:solidFill>
                  <a:schemeClr val="bg1"/>
                </a:solidFill>
              </a:rPr>
              <a:t>th</a:t>
            </a:r>
            <a:r>
              <a:rPr lang="en-GB" b="1" dirty="0" smtClean="0">
                <a:solidFill>
                  <a:schemeClr val="bg1"/>
                </a:solidFill>
              </a:rPr>
              <a:t>  </a:t>
            </a:r>
            <a:r>
              <a:rPr lang="en-GB" b="1" dirty="0">
                <a:solidFill>
                  <a:schemeClr val="bg1"/>
                </a:solidFill>
              </a:rPr>
              <a:t>Nov </a:t>
            </a:r>
            <a:r>
              <a:rPr lang="en-GB" b="1" dirty="0" smtClean="0">
                <a:solidFill>
                  <a:schemeClr val="bg1"/>
                </a:solidFill>
              </a:rPr>
              <a:t>21</a:t>
            </a:r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GCSE resit results			</a:t>
            </a:r>
            <a:r>
              <a:rPr lang="en-GB" b="1" dirty="0" smtClean="0">
                <a:solidFill>
                  <a:schemeClr val="bg1"/>
                </a:solidFill>
              </a:rPr>
              <a:t>07/01/22</a:t>
            </a:r>
            <a:endParaRPr lang="en-GB" b="1" dirty="0">
              <a:solidFill>
                <a:schemeClr val="bg1"/>
              </a:solidFill>
              <a:cs typeface="Calibri"/>
            </a:endParaRPr>
          </a:p>
          <a:p>
            <a:r>
              <a:rPr lang="en-GB" b="1" dirty="0">
                <a:solidFill>
                  <a:schemeClr val="bg1"/>
                </a:solidFill>
              </a:rPr>
              <a:t>Year 12 exams                            	</a:t>
            </a:r>
            <a:r>
              <a:rPr lang="en-GB" b="1" dirty="0" smtClean="0">
                <a:solidFill>
                  <a:schemeClr val="bg1"/>
                </a:solidFill>
              </a:rPr>
              <a:t>21/4/22 </a:t>
            </a:r>
            <a:r>
              <a:rPr lang="en-GB" b="1" dirty="0">
                <a:solidFill>
                  <a:schemeClr val="bg1"/>
                </a:solidFill>
              </a:rPr>
              <a:t>to </a:t>
            </a:r>
            <a:r>
              <a:rPr lang="en-GB" b="1" dirty="0" smtClean="0">
                <a:solidFill>
                  <a:schemeClr val="bg1"/>
                </a:solidFill>
              </a:rPr>
              <a:t>29/4/22</a:t>
            </a:r>
            <a:endParaRPr lang="en-GB" b="1" dirty="0">
              <a:solidFill>
                <a:schemeClr val="bg1"/>
              </a:solidFill>
              <a:cs typeface="Calibri"/>
            </a:endParaRPr>
          </a:p>
          <a:p>
            <a:r>
              <a:rPr lang="en-GB" b="1" dirty="0">
                <a:solidFill>
                  <a:schemeClr val="bg1"/>
                </a:solidFill>
              </a:rPr>
              <a:t>Resit week			</a:t>
            </a:r>
            <a:r>
              <a:rPr lang="en-GB" b="1" dirty="0" smtClean="0">
                <a:solidFill>
                  <a:schemeClr val="bg1"/>
                </a:solidFill>
              </a:rPr>
              <a:t>06/6/22 </a:t>
            </a:r>
            <a:r>
              <a:rPr lang="en-GB" b="1" dirty="0" smtClean="0">
                <a:solidFill>
                  <a:schemeClr val="bg1"/>
                </a:solidFill>
              </a:rPr>
              <a:t>to </a:t>
            </a:r>
            <a:r>
              <a:rPr lang="en-GB" b="1" dirty="0" smtClean="0">
                <a:solidFill>
                  <a:schemeClr val="bg1"/>
                </a:solidFill>
              </a:rPr>
              <a:t>09</a:t>
            </a:r>
            <a:r>
              <a:rPr lang="en-GB" b="1" dirty="0" smtClean="0">
                <a:solidFill>
                  <a:schemeClr val="bg1"/>
                </a:solidFill>
              </a:rPr>
              <a:t>/6/22</a:t>
            </a:r>
            <a:r>
              <a:rPr lang="en-GB" b="1" dirty="0">
                <a:solidFill>
                  <a:schemeClr val="bg1"/>
                </a:solidFill>
              </a:rPr>
              <a:t> </a:t>
            </a:r>
            <a:endParaRPr lang="en-GB" b="1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422"/>
    </mc:Choice>
    <mc:Fallback>
      <p:transition spd="slow" advTm="77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Settling in </a:t>
            </a:r>
            <a:r>
              <a:rPr lang="en-GB" dirty="0" smtClean="0"/>
              <a:t>grade </a:t>
            </a:r>
            <a:r>
              <a:rPr lang="en-GB" dirty="0" smtClean="0"/>
              <a:t>6th </a:t>
            </a:r>
            <a:r>
              <a:rPr lang="en-GB" dirty="0"/>
              <a:t>October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378" y="1988840"/>
            <a:ext cx="3024336" cy="35479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95936" y="2204864"/>
            <a:ext cx="4481222" cy="3508653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b="1" u="sng" dirty="0"/>
              <a:t>Settling In Grade</a:t>
            </a:r>
          </a:p>
          <a:p>
            <a:endParaRPr lang="en-GB" b="1" u="sng" dirty="0"/>
          </a:p>
          <a:p>
            <a:r>
              <a:rPr lang="en-GB" sz="2400" b="1" dirty="0" smtClean="0"/>
              <a:t>1: </a:t>
            </a:r>
            <a:r>
              <a:rPr lang="en-GB" dirty="0"/>
              <a:t>Settled in </a:t>
            </a:r>
            <a:r>
              <a:rPr lang="en-GB" b="1" dirty="0"/>
              <a:t>well</a:t>
            </a:r>
            <a:r>
              <a:rPr lang="en-GB" dirty="0"/>
              <a:t> and no issues</a:t>
            </a:r>
          </a:p>
          <a:p>
            <a:endParaRPr lang="en-GB" dirty="0"/>
          </a:p>
          <a:p>
            <a:r>
              <a:rPr lang="en-GB" sz="2400" b="1" dirty="0"/>
              <a:t>2</a:t>
            </a:r>
            <a:r>
              <a:rPr lang="en-GB" sz="2400" b="1" dirty="0" smtClean="0"/>
              <a:t>: </a:t>
            </a:r>
            <a:r>
              <a:rPr lang="en-GB" dirty="0"/>
              <a:t>Settled in but problems with </a:t>
            </a:r>
            <a:r>
              <a:rPr lang="en-GB" b="1" dirty="0"/>
              <a:t>deadlines</a:t>
            </a:r>
          </a:p>
          <a:p>
            <a:endParaRPr lang="en-GB" b="1" dirty="0"/>
          </a:p>
          <a:p>
            <a:r>
              <a:rPr lang="en-GB" sz="2400" b="1" dirty="0"/>
              <a:t>3</a:t>
            </a:r>
            <a:r>
              <a:rPr lang="en-GB" sz="2400" b="1" dirty="0" smtClean="0"/>
              <a:t>: </a:t>
            </a:r>
            <a:r>
              <a:rPr lang="en-GB" dirty="0"/>
              <a:t>Settled in but problems with </a:t>
            </a:r>
            <a:r>
              <a:rPr lang="en-GB" b="1" dirty="0"/>
              <a:t>attitude</a:t>
            </a:r>
          </a:p>
          <a:p>
            <a:endParaRPr lang="en-GB" b="1" dirty="0"/>
          </a:p>
          <a:p>
            <a:r>
              <a:rPr lang="en-GB" sz="2400" b="1" dirty="0"/>
              <a:t>4</a:t>
            </a:r>
            <a:r>
              <a:rPr lang="en-GB" sz="2400" b="1" dirty="0" smtClean="0"/>
              <a:t>: </a:t>
            </a:r>
            <a:r>
              <a:rPr lang="en-GB" dirty="0"/>
              <a:t>Not settled in due a combination of </a:t>
            </a:r>
            <a:r>
              <a:rPr lang="en-GB" b="1" dirty="0"/>
              <a:t>attitude, meeting</a:t>
            </a:r>
            <a:r>
              <a:rPr lang="en-GB" dirty="0"/>
              <a:t> </a:t>
            </a:r>
            <a:r>
              <a:rPr lang="en-GB" b="1" dirty="0"/>
              <a:t>deadlines</a:t>
            </a:r>
            <a:r>
              <a:rPr lang="en-GB" dirty="0"/>
              <a:t> or </a:t>
            </a:r>
            <a:r>
              <a:rPr lang="en-GB" b="1" dirty="0"/>
              <a:t>poor attendance        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011685" y="4247315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2011685" y="4653136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2011685" y="5176746"/>
            <a:ext cx="2160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2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9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808"/>
    </mc:Choice>
    <mc:Fallback>
      <p:transition spd="slow" advTm="4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74555"/>
            <a:ext cx="8229600" cy="1143000"/>
          </a:xfrm>
        </p:spPr>
        <p:txBody>
          <a:bodyPr/>
          <a:lstStyle/>
          <a:p>
            <a:r>
              <a:rPr lang="en-GB" dirty="0"/>
              <a:t>Assessment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0521" y="1113881"/>
            <a:ext cx="2908631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1400" b="1" dirty="0"/>
              <a:t>Settling in grade  </a:t>
            </a:r>
            <a:r>
              <a:rPr lang="en-GB" sz="1400" b="1" dirty="0"/>
              <a:t>6</a:t>
            </a:r>
            <a:r>
              <a:rPr lang="en-GB" sz="1400" b="1" dirty="0" smtClean="0"/>
              <a:t>/10/21</a:t>
            </a:r>
            <a:endParaRPr lang="en-GB" sz="1400" b="1" dirty="0"/>
          </a:p>
          <a:p>
            <a:r>
              <a:rPr lang="en-GB" sz="1400" dirty="0"/>
              <a:t>Three assessment points</a:t>
            </a:r>
          </a:p>
          <a:p>
            <a:r>
              <a:rPr lang="en-GB" sz="1400" dirty="0"/>
              <a:t>AP1 	</a:t>
            </a:r>
            <a:r>
              <a:rPr lang="en-GB" sz="1400" dirty="0" smtClean="0"/>
              <a:t>1</a:t>
            </a:r>
            <a:r>
              <a:rPr lang="en-GB" sz="1400" baseline="30000" dirty="0" smtClean="0"/>
              <a:t>st</a:t>
            </a:r>
            <a:r>
              <a:rPr lang="en-GB" sz="1400" dirty="0" smtClean="0"/>
              <a:t> December</a:t>
            </a:r>
            <a:endParaRPr lang="en-GB" sz="1400" dirty="0"/>
          </a:p>
          <a:p>
            <a:r>
              <a:rPr lang="en-GB" sz="1400" dirty="0"/>
              <a:t>AP2	</a:t>
            </a:r>
            <a:r>
              <a:rPr lang="en-GB" sz="1400" dirty="0" smtClean="0"/>
              <a:t>16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March </a:t>
            </a:r>
            <a:endParaRPr lang="en-GB" sz="1400" dirty="0"/>
          </a:p>
          <a:p>
            <a:r>
              <a:rPr lang="en-GB" sz="1400" dirty="0"/>
              <a:t>AP3	</a:t>
            </a:r>
            <a:r>
              <a:rPr lang="en-GB" sz="1400" dirty="0" smtClean="0"/>
              <a:t>26</a:t>
            </a:r>
            <a:r>
              <a:rPr lang="en-GB" sz="1400" baseline="30000" dirty="0" smtClean="0"/>
              <a:t>th</a:t>
            </a:r>
            <a:r>
              <a:rPr lang="en-GB" sz="1400" dirty="0" smtClean="0"/>
              <a:t> May</a:t>
            </a:r>
            <a:endParaRPr lang="en-GB" sz="1400" dirty="0"/>
          </a:p>
          <a:p>
            <a:r>
              <a:rPr lang="en-GB" sz="1400" dirty="0"/>
              <a:t>Parents </a:t>
            </a:r>
            <a:r>
              <a:rPr lang="en-GB" sz="1400" dirty="0" smtClean="0"/>
              <a:t>evening</a:t>
            </a:r>
            <a:endParaRPr lang="en-GB" sz="1400" dirty="0"/>
          </a:p>
          <a:p>
            <a:pPr>
              <a:defRPr/>
            </a:pPr>
            <a:r>
              <a:rPr lang="en-GB" sz="1400" b="1" dirty="0" smtClean="0"/>
              <a:t>Thursday</a:t>
            </a:r>
            <a:r>
              <a:rPr lang="en-GB" sz="1400" b="1" dirty="0" smtClean="0"/>
              <a:t> 9/12/21</a:t>
            </a:r>
            <a:endParaRPr lang="en-GB" sz="14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269" y="3484223"/>
            <a:ext cx="5984664" cy="274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39407" y="1243147"/>
            <a:ext cx="4608512" cy="134190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b="1" dirty="0"/>
              <a:t>GCSE Score</a:t>
            </a:r>
            <a:r>
              <a:rPr lang="en-GB" sz="1400" dirty="0"/>
              <a:t>	          	</a:t>
            </a:r>
            <a:r>
              <a:rPr lang="en-GB" sz="1400" b="1" dirty="0"/>
              <a:t>A2 Target grade</a:t>
            </a:r>
          </a:p>
          <a:p>
            <a:r>
              <a:rPr lang="en-GB" sz="1400" dirty="0"/>
              <a:t>Mainly </a:t>
            </a:r>
            <a:r>
              <a:rPr lang="en-GB" sz="1400" dirty="0" smtClean="0"/>
              <a:t>9’s </a:t>
            </a:r>
            <a:r>
              <a:rPr lang="en-GB" sz="1400" dirty="0"/>
              <a:t>and 8’s	</a:t>
            </a:r>
            <a:r>
              <a:rPr lang="en-GB" sz="1400" dirty="0" smtClean="0"/>
              <a:t>	Target </a:t>
            </a:r>
            <a:r>
              <a:rPr lang="en-GB" sz="1400" dirty="0"/>
              <a:t>grade </a:t>
            </a:r>
            <a:r>
              <a:rPr lang="en-GB" sz="1400" dirty="0" smtClean="0"/>
              <a:t>A*/A</a:t>
            </a:r>
            <a:endParaRPr lang="en-GB" sz="1400" dirty="0"/>
          </a:p>
          <a:p>
            <a:r>
              <a:rPr lang="en-GB" sz="1400" dirty="0"/>
              <a:t>Mainly </a:t>
            </a:r>
            <a:r>
              <a:rPr lang="en-GB" sz="1400" dirty="0" smtClean="0"/>
              <a:t>8’s and 7’s</a:t>
            </a:r>
            <a:r>
              <a:rPr lang="en-GB" sz="1400" dirty="0"/>
              <a:t>, </a:t>
            </a:r>
            <a:r>
              <a:rPr lang="en-GB" sz="1400" dirty="0" smtClean="0"/>
              <a:t>	</a:t>
            </a:r>
            <a:r>
              <a:rPr lang="en-GB" sz="1400" dirty="0"/>
              <a:t>	Target grade </a:t>
            </a:r>
            <a:r>
              <a:rPr lang="en-GB" sz="1400" dirty="0" smtClean="0"/>
              <a:t>A/B</a:t>
            </a:r>
            <a:endParaRPr lang="en-GB" sz="1400" dirty="0"/>
          </a:p>
          <a:p>
            <a:r>
              <a:rPr lang="en-GB" sz="1400" dirty="0"/>
              <a:t>Mainly </a:t>
            </a:r>
            <a:r>
              <a:rPr lang="en-GB" sz="1400" dirty="0" smtClean="0"/>
              <a:t>7’s and 6’s 	</a:t>
            </a:r>
            <a:r>
              <a:rPr lang="en-GB" sz="1400" dirty="0"/>
              <a:t>	Target grade </a:t>
            </a:r>
            <a:r>
              <a:rPr lang="en-GB" sz="1400" dirty="0" smtClean="0"/>
              <a:t>B/C</a:t>
            </a:r>
            <a:endParaRPr lang="en-GB" sz="1400" dirty="0"/>
          </a:p>
          <a:p>
            <a:r>
              <a:rPr lang="en-GB" sz="1400" dirty="0"/>
              <a:t>Mainly </a:t>
            </a:r>
            <a:r>
              <a:rPr lang="en-GB" sz="1400" dirty="0" smtClean="0"/>
              <a:t>5’s</a:t>
            </a:r>
            <a:r>
              <a:rPr lang="en-GB" sz="1400" dirty="0"/>
              <a:t> </a:t>
            </a:r>
            <a:r>
              <a:rPr lang="en-GB" sz="1400" dirty="0" smtClean="0"/>
              <a:t>and 4’s </a:t>
            </a:r>
            <a:r>
              <a:rPr lang="en-GB" sz="1400" dirty="0"/>
              <a:t>	</a:t>
            </a:r>
            <a:r>
              <a:rPr lang="en-GB" sz="1400" dirty="0" smtClean="0"/>
              <a:t>	Target </a:t>
            </a:r>
            <a:r>
              <a:rPr lang="en-GB" sz="1400" dirty="0"/>
              <a:t>grade C/D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322" y="2780928"/>
            <a:ext cx="252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Reports sent</a:t>
            </a:r>
          </a:p>
          <a:p>
            <a:r>
              <a:rPr lang="en-GB" b="1" dirty="0">
                <a:solidFill>
                  <a:srgbClr val="FF0000"/>
                </a:solidFill>
              </a:rPr>
              <a:t>home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58844" y="2873574"/>
            <a:ext cx="2010307" cy="3539430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600" b="1" dirty="0"/>
              <a:t>Year 12 exams</a:t>
            </a:r>
          </a:p>
          <a:p>
            <a:r>
              <a:rPr lang="en-GB" sz="1600" dirty="0"/>
              <a:t>GCSE resits  9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 to 13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Nov 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Internal progression</a:t>
            </a:r>
          </a:p>
          <a:p>
            <a:r>
              <a:rPr lang="en-GB" sz="1600" dirty="0"/>
              <a:t>exams start </a:t>
            </a:r>
          </a:p>
          <a:p>
            <a:r>
              <a:rPr lang="en-GB" sz="1600" dirty="0" smtClean="0"/>
              <a:t>21</a:t>
            </a:r>
            <a:r>
              <a:rPr lang="en-GB" sz="1600" baseline="30000" dirty="0" smtClean="0"/>
              <a:t>st</a:t>
            </a:r>
            <a:r>
              <a:rPr lang="en-GB" sz="1600" dirty="0" smtClean="0"/>
              <a:t>  April to </a:t>
            </a:r>
            <a:r>
              <a:rPr lang="en-GB" sz="1600" dirty="0" smtClean="0"/>
              <a:t>29</a:t>
            </a:r>
            <a:r>
              <a:rPr lang="en-GB" sz="1600" baseline="30000" dirty="0" smtClean="0"/>
              <a:t>h</a:t>
            </a:r>
            <a:r>
              <a:rPr lang="en-GB" sz="1600" dirty="0" smtClean="0"/>
              <a:t> </a:t>
            </a:r>
            <a:r>
              <a:rPr lang="en-GB" sz="1600" dirty="0" smtClean="0"/>
              <a:t>April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 smtClean="0"/>
              <a:t>Resits</a:t>
            </a:r>
          </a:p>
          <a:p>
            <a:r>
              <a:rPr lang="en-GB" sz="1600" dirty="0"/>
              <a:t>6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</a:t>
            </a:r>
            <a:r>
              <a:rPr lang="en-GB" sz="1600" dirty="0" smtClean="0"/>
              <a:t>to </a:t>
            </a:r>
            <a:r>
              <a:rPr lang="en-GB" sz="1600" dirty="0"/>
              <a:t>9</a:t>
            </a:r>
            <a:r>
              <a:rPr lang="en-GB" sz="1600" baseline="30000" dirty="0" smtClean="0"/>
              <a:t>th</a:t>
            </a:r>
            <a:r>
              <a:rPr lang="en-GB" sz="1600" dirty="0" smtClean="0"/>
              <a:t> </a:t>
            </a:r>
            <a:r>
              <a:rPr lang="en-GB" sz="1600" dirty="0" smtClean="0"/>
              <a:t>June </a:t>
            </a:r>
            <a:endParaRPr lang="en-GB" sz="1600" dirty="0"/>
          </a:p>
          <a:p>
            <a:endParaRPr lang="en-GB" sz="1600" dirty="0"/>
          </a:p>
          <a:p>
            <a:r>
              <a:rPr lang="en-GB" sz="1600" dirty="0"/>
              <a:t>Allows time for</a:t>
            </a:r>
          </a:p>
          <a:p>
            <a:r>
              <a:rPr lang="en-GB" sz="1600" dirty="0"/>
              <a:t>alternate pathways</a:t>
            </a:r>
          </a:p>
          <a:p>
            <a:r>
              <a:rPr lang="en-GB" sz="1600" dirty="0"/>
              <a:t>or course change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3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11"/>
    </mc:Choice>
    <mc:Fallback>
      <p:transition spd="slow" advTm="84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82" y="466246"/>
            <a:ext cx="8229600" cy="1143000"/>
          </a:xfrm>
        </p:spPr>
        <p:txBody>
          <a:bodyPr/>
          <a:lstStyle/>
          <a:p>
            <a:r>
              <a:rPr lang="en-GB" dirty="0"/>
              <a:t>Successful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GB" sz="2400" b="1" dirty="0"/>
              <a:t>Attendance 95% </a:t>
            </a:r>
            <a:r>
              <a:rPr lang="en-GB" sz="2400" b="1" dirty="0" smtClean="0"/>
              <a:t>plus</a:t>
            </a:r>
          </a:p>
          <a:p>
            <a:r>
              <a:rPr lang="en-GB" sz="2400" b="1" dirty="0" smtClean="0"/>
              <a:t>Punctuality</a:t>
            </a:r>
          </a:p>
          <a:p>
            <a:r>
              <a:rPr lang="en-GB" sz="2400" b="1" dirty="0" smtClean="0"/>
              <a:t>Follow the dress code</a:t>
            </a:r>
          </a:p>
          <a:p>
            <a:pPr marL="0" indent="0">
              <a:buNone/>
            </a:pPr>
            <a:r>
              <a:rPr lang="en-GB" sz="2400" b="1" dirty="0" smtClean="0"/>
              <a:t>All above are reported on to you </a:t>
            </a:r>
          </a:p>
          <a:p>
            <a:pPr marL="0" indent="0">
              <a:buNone/>
            </a:pPr>
            <a:r>
              <a:rPr lang="en-GB" sz="2400" b="1" dirty="0" smtClean="0"/>
              <a:t>and follow on from Year 11 (same rules apply)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Do homework</a:t>
            </a:r>
          </a:p>
          <a:p>
            <a:r>
              <a:rPr lang="en-GB" sz="2400" dirty="0"/>
              <a:t>Work in non contacts</a:t>
            </a:r>
          </a:p>
          <a:p>
            <a:r>
              <a:rPr lang="en-GB" altLang="en-US" sz="2400" dirty="0"/>
              <a:t>Show  commitment</a:t>
            </a:r>
          </a:p>
          <a:p>
            <a:r>
              <a:rPr lang="en-GB" altLang="en-US" sz="2400" dirty="0"/>
              <a:t>Organised </a:t>
            </a:r>
          </a:p>
          <a:p>
            <a:r>
              <a:rPr lang="en-GB" altLang="en-US" sz="2400" dirty="0"/>
              <a:t>Read around the subject </a:t>
            </a:r>
          </a:p>
          <a:p>
            <a:pPr marL="0" indent="0">
              <a:buNone/>
            </a:pPr>
            <a:r>
              <a:rPr lang="en-GB" altLang="en-US" sz="2400" dirty="0"/>
              <a:t>    (books, journals, web articles)</a:t>
            </a:r>
          </a:p>
          <a:p>
            <a:r>
              <a:rPr lang="en-GB" altLang="en-US" sz="2400" dirty="0"/>
              <a:t>Positive member of the school </a:t>
            </a:r>
          </a:p>
          <a:p>
            <a:pPr marL="0" indent="0">
              <a:buNone/>
            </a:pPr>
            <a:r>
              <a:rPr lang="en-GB" altLang="en-US" sz="2400" dirty="0"/>
              <a:t>     </a:t>
            </a:r>
            <a:r>
              <a:rPr lang="en-GB" altLang="en-US" sz="2400" dirty="0" smtClean="0"/>
              <a:t>  and </a:t>
            </a:r>
            <a:r>
              <a:rPr lang="en-GB" altLang="en-US" sz="2400" dirty="0"/>
              <a:t>wider community</a:t>
            </a:r>
          </a:p>
          <a:p>
            <a:r>
              <a:rPr lang="en-GB" altLang="en-US" sz="2400" dirty="0" smtClean="0"/>
              <a:t>8.40 </a:t>
            </a:r>
            <a:r>
              <a:rPr lang="en-GB" altLang="en-US" sz="2400" dirty="0"/>
              <a:t>to </a:t>
            </a:r>
            <a:r>
              <a:rPr lang="en-GB" altLang="en-US" sz="2400" dirty="0" smtClean="0"/>
              <a:t>3.10</a:t>
            </a:r>
            <a:endParaRPr lang="en-GB" altLang="en-US" sz="24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1435327"/>
            <a:ext cx="3146257" cy="1313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64" y="4937067"/>
            <a:ext cx="2400281" cy="1800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E18E21-E15E-43C2-A047-E8CAD502BE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7295" y="2963075"/>
            <a:ext cx="1053090" cy="1800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98E6B9-DFA4-4FB5-BD65-5F529E32D3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9460" y="2942645"/>
            <a:ext cx="1053090" cy="180021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7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854"/>
    </mc:Choice>
    <mc:Fallback>
      <p:transition spd="slow" advTm="72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82" y="5318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Internal progression exams</a:t>
            </a:r>
            <a:br>
              <a:rPr lang="en-GB" dirty="0"/>
            </a:br>
            <a:r>
              <a:rPr lang="en-GB" dirty="0"/>
              <a:t> and work 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0151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000" b="1" dirty="0"/>
              <a:t>All  A level subjects set exams for </a:t>
            </a:r>
            <a:r>
              <a:rPr lang="en-GB" sz="2000" b="1" dirty="0" smtClean="0"/>
              <a:t>21</a:t>
            </a:r>
            <a:r>
              <a:rPr lang="en-GB" sz="2000" b="1" baseline="30000" dirty="0" smtClean="0"/>
              <a:t>st</a:t>
            </a:r>
            <a:r>
              <a:rPr lang="en-GB" sz="2000" b="1" dirty="0" smtClean="0"/>
              <a:t> to </a:t>
            </a:r>
            <a:r>
              <a:rPr lang="en-GB" sz="2000" b="1" dirty="0" smtClean="0"/>
              <a:t>29</a:t>
            </a:r>
            <a:r>
              <a:rPr lang="en-GB" sz="2000" b="1" baseline="30000" dirty="0" smtClean="0"/>
              <a:t>th</a:t>
            </a:r>
            <a:r>
              <a:rPr lang="en-GB" sz="2000" b="1" dirty="0" smtClean="0"/>
              <a:t>  </a:t>
            </a:r>
            <a:r>
              <a:rPr lang="en-GB" sz="2000" b="1" dirty="0"/>
              <a:t>April </a:t>
            </a:r>
            <a:r>
              <a:rPr lang="en-GB" sz="2000" b="1" dirty="0" smtClean="0"/>
              <a:t>2022</a:t>
            </a:r>
            <a:endParaRPr lang="en-GB" sz="2000" b="1" dirty="0"/>
          </a:p>
          <a:p>
            <a:pPr marL="0" indent="0">
              <a:buNone/>
            </a:pPr>
            <a:r>
              <a:rPr lang="en-GB" sz="2000" dirty="0"/>
              <a:t>Results sent </a:t>
            </a:r>
            <a:r>
              <a:rPr lang="en-GB" sz="2000" dirty="0" smtClean="0"/>
              <a:t>home </a:t>
            </a:r>
            <a:r>
              <a:rPr lang="en-GB" sz="2000" dirty="0" smtClean="0"/>
              <a:t>26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</a:t>
            </a:r>
            <a:r>
              <a:rPr lang="en-GB" sz="2000" dirty="0"/>
              <a:t>May </a:t>
            </a:r>
            <a:r>
              <a:rPr lang="en-GB" sz="2000" dirty="0" smtClean="0"/>
              <a:t>2022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Resits week beginning </a:t>
            </a:r>
            <a:r>
              <a:rPr lang="en-GB" sz="2000" dirty="0"/>
              <a:t>6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</a:t>
            </a:r>
            <a:r>
              <a:rPr lang="en-GB" sz="2000" dirty="0" smtClean="0"/>
              <a:t>June </a:t>
            </a:r>
            <a:r>
              <a:rPr lang="en-GB" sz="2000" dirty="0" smtClean="0"/>
              <a:t>2022</a:t>
            </a: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GCSE resits begin </a:t>
            </a:r>
            <a:r>
              <a:rPr lang="en-GB" sz="2000" b="1" dirty="0" smtClean="0"/>
              <a:t>9</a:t>
            </a:r>
            <a:r>
              <a:rPr lang="en-GB" sz="2000" b="1" baseline="30000" dirty="0" smtClean="0"/>
              <a:t>th</a:t>
            </a:r>
            <a:r>
              <a:rPr lang="en-GB" sz="2000" b="1" dirty="0" smtClean="0"/>
              <a:t> </a:t>
            </a:r>
            <a:r>
              <a:rPr lang="en-GB" sz="2000" b="1" dirty="0"/>
              <a:t>November </a:t>
            </a:r>
            <a:r>
              <a:rPr lang="en-GB" sz="2000" b="1" dirty="0" smtClean="0"/>
              <a:t>2021</a:t>
            </a:r>
            <a:endParaRPr lang="en-GB" sz="2000" b="1" dirty="0"/>
          </a:p>
          <a:p>
            <a:pPr marL="0" indent="0">
              <a:buNone/>
            </a:pPr>
            <a:r>
              <a:rPr lang="en-GB" sz="2000" dirty="0"/>
              <a:t>Results </a:t>
            </a:r>
            <a:r>
              <a:rPr lang="en-GB" sz="2000" dirty="0" smtClean="0"/>
              <a:t>7</a:t>
            </a:r>
            <a:r>
              <a:rPr lang="en-GB" sz="2000" baseline="30000" dirty="0" smtClean="0"/>
              <a:t>th</a:t>
            </a:r>
            <a:r>
              <a:rPr lang="en-GB" sz="2000" dirty="0" smtClean="0"/>
              <a:t> </a:t>
            </a:r>
            <a:r>
              <a:rPr lang="en-GB" sz="2000" dirty="0"/>
              <a:t>January </a:t>
            </a:r>
            <a:r>
              <a:rPr lang="en-GB" sz="2000" dirty="0" smtClean="0"/>
              <a:t>2022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dirty="0"/>
              <a:t>Traineeships receive </a:t>
            </a:r>
            <a:r>
              <a:rPr lang="en-GB" sz="2000" dirty="0" smtClean="0"/>
              <a:t>up to two </a:t>
            </a:r>
            <a:r>
              <a:rPr lang="en-GB" sz="2000" dirty="0"/>
              <a:t>work </a:t>
            </a:r>
            <a:r>
              <a:rPr lang="en-GB" sz="2000" dirty="0" smtClean="0"/>
              <a:t>placements</a:t>
            </a:r>
          </a:p>
          <a:p>
            <a:pPr marL="0" indent="0">
              <a:buNone/>
            </a:pPr>
            <a:r>
              <a:rPr lang="en-GB" sz="2000" dirty="0" smtClean="0"/>
              <a:t>(dependent upon </a:t>
            </a:r>
            <a:r>
              <a:rPr lang="en-GB" sz="2000" dirty="0" err="1" smtClean="0"/>
              <a:t>Covid</a:t>
            </a:r>
            <a:r>
              <a:rPr lang="en-GB" sz="2000" dirty="0"/>
              <a:t> </a:t>
            </a:r>
            <a:r>
              <a:rPr lang="en-GB" sz="2000" dirty="0" smtClean="0"/>
              <a:t>regulations) </a:t>
            </a:r>
            <a:r>
              <a:rPr lang="en-GB" sz="2000" dirty="0"/>
              <a:t>that</a:t>
            </a:r>
          </a:p>
          <a:p>
            <a:pPr marL="0" indent="0">
              <a:buNone/>
            </a:pPr>
            <a:r>
              <a:rPr lang="en-GB" sz="2000" dirty="0"/>
              <a:t>last eighteen weeks and </a:t>
            </a:r>
            <a:r>
              <a:rPr lang="en-GB" sz="2000" b="1" dirty="0"/>
              <a:t>end</a:t>
            </a:r>
            <a:r>
              <a:rPr lang="en-GB" sz="2000" dirty="0"/>
              <a:t> after </a:t>
            </a:r>
            <a:r>
              <a:rPr lang="en-GB" sz="2000" b="1" dirty="0"/>
              <a:t>one year.</a:t>
            </a:r>
          </a:p>
          <a:p>
            <a:pPr marL="0" indent="0">
              <a:buNone/>
            </a:pPr>
            <a:r>
              <a:rPr lang="en-GB" sz="2000" b="1" dirty="0"/>
              <a:t>Focus on securing an Apprenticeship, enter year 12</a:t>
            </a:r>
          </a:p>
          <a:p>
            <a:pPr marL="0" indent="0">
              <a:buNone/>
            </a:pPr>
            <a:r>
              <a:rPr lang="en-GB" sz="2000" b="1" dirty="0"/>
              <a:t>or secure College placement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r>
              <a:rPr lang="en-GB" sz="2000" dirty="0"/>
              <a:t>All employers send reports directly to school </a:t>
            </a:r>
          </a:p>
          <a:p>
            <a:pPr marL="0" indent="0">
              <a:buNone/>
            </a:pPr>
            <a:endParaRPr lang="en-GB" sz="2000" b="1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146" name="Picture 2" descr="http://4.bp.blogspot.com/-hsNLskZ4gdo/UyjjIQvYALI/AAAAAAAAFlM/zZh8Qm8ZAhE/s1600/Mock+Exam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425" y="1916832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goldfields.wa.edu.au/media/28663/traineeships_News%20and%20Events%20Promo.jpg?width=510&amp;height=25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926" y="4188602"/>
            <a:ext cx="230425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77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63"/>
    </mc:Choice>
    <mc:Fallback>
      <p:transition spd="slow" advTm="50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621</Words>
  <Application>Microsoft Office PowerPoint</Application>
  <PresentationFormat>On-screen Show (4:3)</PresentationFormat>
  <Paragraphs>243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Cambria</vt:lpstr>
      <vt:lpstr>Roboto</vt:lpstr>
      <vt:lpstr>Times New Roman</vt:lpstr>
      <vt:lpstr>Trebuchet MS</vt:lpstr>
      <vt:lpstr>Office Theme</vt:lpstr>
      <vt:lpstr> Transition information Year 12 Parents</vt:lpstr>
      <vt:lpstr> A levels, BTEC’s, CTEC’s and GCSE resits</vt:lpstr>
      <vt:lpstr>Provision through our two week timetable</vt:lpstr>
      <vt:lpstr>VESPA coaching with tutor</vt:lpstr>
      <vt:lpstr>Keeping everyone informed</vt:lpstr>
      <vt:lpstr>Settling in grade 6th October</vt:lpstr>
      <vt:lpstr>Assessment</vt:lpstr>
      <vt:lpstr>Successful Students</vt:lpstr>
      <vt:lpstr>Internal progression exams  and work placement</vt:lpstr>
      <vt:lpstr>Intervention and support</vt:lpstr>
      <vt:lpstr>Good use of time?</vt:lpstr>
      <vt:lpstr>Careers</vt:lpstr>
      <vt:lpstr>    New UCAS points</vt:lpstr>
      <vt:lpstr>Contacts or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2018-09-06T22:07:59Z</dcterms:created>
  <dcterms:modified xsi:type="dcterms:W3CDTF">2021-09-06T23:39:49Z</dcterms:modified>
</cp:coreProperties>
</file>