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4057" r:id="rId4"/>
  </p:sldMasterIdLst>
  <p:notesMasterIdLst>
    <p:notesMasterId r:id="rId22"/>
  </p:notesMasterIdLst>
  <p:handoutMasterIdLst>
    <p:handoutMasterId r:id="rId23"/>
  </p:handoutMasterIdLst>
  <p:sldIdLst>
    <p:sldId id="351" r:id="rId5"/>
    <p:sldId id="286" r:id="rId6"/>
    <p:sldId id="300" r:id="rId7"/>
    <p:sldId id="349" r:id="rId8"/>
    <p:sldId id="354" r:id="rId9"/>
    <p:sldId id="301" r:id="rId10"/>
    <p:sldId id="302" r:id="rId11"/>
    <p:sldId id="352" r:id="rId12"/>
    <p:sldId id="347" r:id="rId13"/>
    <p:sldId id="336" r:id="rId14"/>
    <p:sldId id="335" r:id="rId15"/>
    <p:sldId id="338" r:id="rId16"/>
    <p:sldId id="340" r:id="rId17"/>
    <p:sldId id="341" r:id="rId18"/>
    <p:sldId id="345" r:id="rId19"/>
    <p:sldId id="353" r:id="rId20"/>
    <p:sldId id="348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DEDE"/>
    <a:srgbClr val="000000"/>
    <a:srgbClr val="F8F8F8"/>
    <a:srgbClr val="800000"/>
    <a:srgbClr val="99CCFF"/>
    <a:srgbClr val="CCCC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>
      <p:cViewPr varScale="1">
        <p:scale>
          <a:sx n="82" d="100"/>
          <a:sy n="82" d="100"/>
        </p:scale>
        <p:origin x="153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7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E9D6C7C-F900-4D95-82F8-776F872A6923}" type="datetimeFigureOut">
              <a:rPr lang="en-GB"/>
              <a:pPr>
                <a:defRPr/>
              </a:pPr>
              <a:t>07/09/2021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6E23379-5CF0-4899-B77F-5B2E84BF73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A4927B-AD52-41A4-83DE-A6A447FF27EF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8CAFE0-4A85-4C21-A46A-56398AD8E6F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3599-AA34-4E20-BF49-9182B7213004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4077786-E162-4419-B540-20AADAB809A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66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D7C73-5E4F-4752-8F6C-AA8DE7DB7209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152533F-5088-4E9B-8F2D-AF33EDEDDFC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935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F927-46AA-4901-8DEE-D4FCD7E3FC77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A254846-6D6F-4F75-BA00-0ABE1C8C577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0733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63599-AA34-4E20-BF49-9182B7213004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4077786-E162-4419-B540-20AADAB809A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31997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9EF8-A211-4C93-A102-6EB0DA59B57E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63EFD81-4EFF-4902-BEF8-2B54729476E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86999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9C4F9-6EC1-4A25-88E1-BF133AB47395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419F450-7FC3-452E-B1AC-53AED2B775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6544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2EEA-C52E-4AAF-9AE3-B5E3E17625A7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9C2C859-2E83-4E12-B26B-E90064885D1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695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76C8D4A-DF38-4A4B-B0C6-3F7A76E4D228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E1DBABAB-927C-409D-A8EF-F97FB86B07B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0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E2CCA-64C0-4BCB-8F8D-1EEA7A1A1903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F6B6179-96CE-44CC-B5EA-AA1A381AC5C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9773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F2FB-0E3A-45B1-8753-9B915C7F1663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156834C-A163-4E8B-83ED-7CEC0EF7BCD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593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6710-885C-4846-8B26-8EAF8397ABBC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2760F2F-E3AD-429F-839E-267E20F267B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3794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9EF8-A211-4C93-A102-6EB0DA59B57E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63EFD81-4EFF-4902-BEF8-2B54729476E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94090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E533-238F-47E0-9A5D-DE7603607799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CAA8B4A-BFAB-43CE-91A7-CC76B32D9DB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301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D7C73-5E4F-4752-8F6C-AA8DE7DB7209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152533F-5088-4E9B-8F2D-AF33EDEDDFC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93143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DF927-46AA-4901-8DEE-D4FCD7E3FC77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A254846-6D6F-4F75-BA00-0ABE1C8C577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3230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9C4F9-6EC1-4A25-88E1-BF133AB47395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419F450-7FC3-452E-B1AC-53AED2B775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6787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2EEA-C52E-4AAF-9AE3-B5E3E17625A7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9C2C859-2E83-4E12-B26B-E90064885D1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9394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76C8D4A-DF38-4A4B-B0C6-3F7A76E4D228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E1DBABAB-927C-409D-A8EF-F97FB86B07B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7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E2CCA-64C0-4BCB-8F8D-1EEA7A1A1903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F6B6179-96CE-44CC-B5EA-AA1A381AC5C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005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6F2FB-0E3A-45B1-8753-9B915C7F1663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156834C-A163-4E8B-83ED-7CEC0EF7BCD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102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16710-885C-4846-8B26-8EAF8397ABBC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2760F2F-E3AD-429F-839E-267E20F267B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138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E533-238F-47E0-9A5D-DE7603607799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990000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CAA8B4A-BFAB-43CE-91A7-CC76B32D9DB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7274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347663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82613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D8D8D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C9D45-C897-4059-8186-76AEE5B3F0AE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D8D8D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grpSp>
        <p:nvGrpSpPr>
          <p:cNvPr id="1032" name="Group 4"/>
          <p:cNvGrpSpPr>
            <a:grpSpLocks/>
          </p:cNvGrpSpPr>
          <p:nvPr userDrawn="1"/>
        </p:nvGrpSpPr>
        <p:grpSpPr bwMode="auto">
          <a:xfrm>
            <a:off x="155575" y="107950"/>
            <a:ext cx="863600" cy="882650"/>
            <a:chOff x="5074915" y="1556792"/>
            <a:chExt cx="3124200" cy="3022600"/>
          </a:xfrm>
        </p:grpSpPr>
        <p:sp>
          <p:nvSpPr>
            <p:cNvPr id="4" name="Rectangle 3"/>
            <p:cNvSpPr/>
            <p:nvPr userDrawn="1"/>
          </p:nvSpPr>
          <p:spPr>
            <a:xfrm>
              <a:off x="5505643" y="2241770"/>
              <a:ext cx="1131372" cy="165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pic>
          <p:nvPicPr>
            <p:cNvPr id="1035" name="Picture 1"/>
            <p:cNvPicPr>
              <a:picLocks noChangeAspect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915" y="1556792"/>
              <a:ext cx="3124200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3" name="TextBox 24"/>
          <p:cNvSpPr txBox="1">
            <a:spLocks noChangeArrowheads="1"/>
          </p:cNvSpPr>
          <p:nvPr userDrawn="1"/>
        </p:nvSpPr>
        <p:spPr bwMode="auto">
          <a:xfrm>
            <a:off x="6227763" y="287338"/>
            <a:ext cx="2728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Passionate about success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5AB81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5AB81"/>
        </a:buClr>
        <a:buFont typeface="Georgia" panose="02040502050405020303" pitchFamily="18" charset="0"/>
        <a:buChar char="▫"/>
        <a:defRPr sz="2000" kern="1200">
          <a:solidFill>
            <a:srgbClr val="A5AB8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347663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582613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D8D8D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C9D45-C897-4059-8186-76AEE5B3F0AE}" type="datetimeFigureOut">
              <a:rPr lang="en-GB"/>
              <a:pPr>
                <a:defRPr/>
              </a:pPr>
              <a:t>07/09/2021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D8D8D8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grpSp>
        <p:nvGrpSpPr>
          <p:cNvPr id="1032" name="Group 4"/>
          <p:cNvGrpSpPr>
            <a:grpSpLocks/>
          </p:cNvGrpSpPr>
          <p:nvPr userDrawn="1"/>
        </p:nvGrpSpPr>
        <p:grpSpPr bwMode="auto">
          <a:xfrm>
            <a:off x="155575" y="107950"/>
            <a:ext cx="863600" cy="882650"/>
            <a:chOff x="5074915" y="1556792"/>
            <a:chExt cx="3124200" cy="3022600"/>
          </a:xfrm>
        </p:grpSpPr>
        <p:sp>
          <p:nvSpPr>
            <p:cNvPr id="4" name="Rectangle 3"/>
            <p:cNvSpPr/>
            <p:nvPr userDrawn="1"/>
          </p:nvSpPr>
          <p:spPr>
            <a:xfrm>
              <a:off x="5505643" y="2241770"/>
              <a:ext cx="1131372" cy="1652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pic>
          <p:nvPicPr>
            <p:cNvPr id="1035" name="Picture 1"/>
            <p:cNvPicPr>
              <a:picLocks noChangeAspect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915" y="1556792"/>
              <a:ext cx="3124200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3" name="TextBox 24"/>
          <p:cNvSpPr txBox="1">
            <a:spLocks noChangeArrowheads="1"/>
          </p:cNvSpPr>
          <p:nvPr userDrawn="1"/>
        </p:nvSpPr>
        <p:spPr bwMode="auto">
          <a:xfrm>
            <a:off x="6227763" y="287338"/>
            <a:ext cx="2728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Passionate about success</a:t>
            </a:r>
          </a:p>
        </p:txBody>
      </p:sp>
    </p:spTree>
    <p:extLst>
      <p:ext uri="{BB962C8B-B14F-4D97-AF65-F5344CB8AC3E}">
        <p14:creationId xmlns:p14="http://schemas.microsoft.com/office/powerpoint/2010/main" val="370411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5AB81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5AB81"/>
        </a:buClr>
        <a:buFont typeface="Georgia" panose="02040502050405020303" pitchFamily="18" charset="0"/>
        <a:buChar char="▫"/>
        <a:defRPr sz="2000" kern="1200">
          <a:solidFill>
            <a:srgbClr val="A5AB8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4a"/><Relationship Id="rId16" Type="http://schemas.openxmlformats.org/officeDocument/2006/relationships/image" Target="../media/image15.jpe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2" y="1248301"/>
            <a:ext cx="24495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93" y="2659433"/>
            <a:ext cx="24669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591061"/>
            <a:ext cx="8229600" cy="633349"/>
          </a:xfrm>
        </p:spPr>
        <p:txBody>
          <a:bodyPr/>
          <a:lstStyle/>
          <a:p>
            <a:r>
              <a:rPr lang="en-GB" dirty="0"/>
              <a:t>A comprehensive Sixth Form</a:t>
            </a:r>
          </a:p>
        </p:txBody>
      </p:sp>
      <p:pic>
        <p:nvPicPr>
          <p:cNvPr id="1026" name="Picture 2" descr="Durham University logo vector">
            <a:extLst>
              <a:ext uri="{FF2B5EF4-FFF2-40B4-BE49-F238E27FC236}">
                <a16:creationId xmlns:a16="http://schemas.microsoft.com/office/drawing/2014/main" id="{BBA7EFFE-3362-4D31-8671-70A3042D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0" y="2557463"/>
            <a:ext cx="1895921" cy="14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0.4billion boost to local economy from Keele University - Keele University">
            <a:extLst>
              <a:ext uri="{FF2B5EF4-FFF2-40B4-BE49-F238E27FC236}">
                <a16:creationId xmlns:a16="http://schemas.microsoft.com/office/drawing/2014/main" id="{1275F976-5AD3-4C43-B0D0-86D0A922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68" y="5157192"/>
            <a:ext cx="1597719" cy="14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ffordshire University : Rankings, Fees &amp; Courses Details | Top  Universities">
            <a:extLst>
              <a:ext uri="{FF2B5EF4-FFF2-40B4-BE49-F238E27FC236}">
                <a16:creationId xmlns:a16="http://schemas.microsoft.com/office/drawing/2014/main" id="{4DAF788E-CCCA-4BEB-8A4A-B3A1B705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18" y="2659433"/>
            <a:ext cx="1384548" cy="14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University of Liverpool Logo PNG Transparent &amp; SVG Vector - Freebie  Supply">
            <a:extLst>
              <a:ext uri="{FF2B5EF4-FFF2-40B4-BE49-F238E27FC236}">
                <a16:creationId xmlns:a16="http://schemas.microsoft.com/office/drawing/2014/main" id="{6717FFE4-1925-46B3-8EC9-1E2B2459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8" y="3682238"/>
            <a:ext cx="1719634" cy="16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Leeds (L23) - The Uni Guide">
            <a:extLst>
              <a:ext uri="{FF2B5EF4-FFF2-40B4-BE49-F238E27FC236}">
                <a16:creationId xmlns:a16="http://schemas.microsoft.com/office/drawing/2014/main" id="{BD0DF040-0652-476B-948C-8F5119B2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707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llege: Imperial College London on TeenLife">
            <a:extLst>
              <a:ext uri="{FF2B5EF4-FFF2-40B4-BE49-F238E27FC236}">
                <a16:creationId xmlns:a16="http://schemas.microsoft.com/office/drawing/2014/main" id="{9A5520C2-B75A-46DD-9D7F-8036DD27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05" y="4603965"/>
            <a:ext cx="2449513" cy="14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rclays logo and symbol, meaning, history, PNG">
            <a:extLst>
              <a:ext uri="{FF2B5EF4-FFF2-40B4-BE49-F238E27FC236}">
                <a16:creationId xmlns:a16="http://schemas.microsoft.com/office/drawing/2014/main" id="{381219F7-EF3D-47E1-A0A2-AC134E13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28" y="4046315"/>
            <a:ext cx="2306381" cy="14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ndon School of Barbering | LinkedIn">
            <a:extLst>
              <a:ext uri="{FF2B5EF4-FFF2-40B4-BE49-F238E27FC236}">
                <a16:creationId xmlns:a16="http://schemas.microsoft.com/office/drawing/2014/main" id="{250C9ECC-0752-4932-8E37-6245C909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18" y="26938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mmis Chef Apprenticeship Level 2 - University College Birmingham -  University College Birmingham">
            <a:extLst>
              <a:ext uri="{FF2B5EF4-FFF2-40B4-BE49-F238E27FC236}">
                <a16:creationId xmlns:a16="http://schemas.microsoft.com/office/drawing/2014/main" id="{B69E644F-1106-4E11-AC9E-C7685895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25" y="1248301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rmed forces - latest news, breaking stories and comment - The Independent">
            <a:extLst>
              <a:ext uri="{FF2B5EF4-FFF2-40B4-BE49-F238E27FC236}">
                <a16:creationId xmlns:a16="http://schemas.microsoft.com/office/drawing/2014/main" id="{7637DF42-0F5E-41FB-A06A-5F043DC5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41" y="1204914"/>
            <a:ext cx="2466975" cy="14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ll The Wrong Reasons To Take A Gap Year In 2020—And How To Do It Right">
            <a:extLst>
              <a:ext uri="{FF2B5EF4-FFF2-40B4-BE49-F238E27FC236}">
                <a16:creationId xmlns:a16="http://schemas.microsoft.com/office/drawing/2014/main" id="{0542E1BC-3F94-491A-B4C8-0E37E24C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1" y="5003085"/>
            <a:ext cx="2166587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niversity-of-Exeter-logo - ERN Dubai">
            <a:extLst>
              <a:ext uri="{FF2B5EF4-FFF2-40B4-BE49-F238E27FC236}">
                <a16:creationId xmlns:a16="http://schemas.microsoft.com/office/drawing/2014/main" id="{0CD8F48A-BFA8-48C8-B9A2-2F0131BB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82" y="4030651"/>
            <a:ext cx="1575619" cy="15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1">
            <a:hlinkClick r:id="" action="ppaction://media"/>
            <a:extLst>
              <a:ext uri="{FF2B5EF4-FFF2-40B4-BE49-F238E27FC236}">
                <a16:creationId xmlns:a16="http://schemas.microsoft.com/office/drawing/2014/main" id="{B2FA5DA8-3BA0-47FA-8621-A6E041CFE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19709" y="5915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66800"/>
          </a:xfrm>
        </p:spPr>
        <p:txBody>
          <a:bodyPr/>
          <a:lstStyle/>
          <a:p>
            <a:r>
              <a:rPr lang="en-GB" altLang="en-US" dirty="0"/>
              <a:t>              Sixth Form Culture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686" y="1700808"/>
            <a:ext cx="8229600" cy="4608512"/>
          </a:xfrm>
        </p:spPr>
        <p:txBody>
          <a:bodyPr/>
          <a:lstStyle/>
          <a:p>
            <a:r>
              <a:rPr lang="en-GB" sz="2400" dirty="0">
                <a:latin typeface="Trebuchet MS" panose="020B0603020202020204" pitchFamily="34" charset="0"/>
              </a:rPr>
              <a:t>“Same students, same standards” as main school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High expectations = high outcomes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Preparing young people for life outside of school.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8 allocated supervised study periods per fortnight – attendance is recorded.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Friday after school detention for poor attendance, punctuality, missed work or failing to adhere to the dress code.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/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892051D9-9314-42CB-929F-5C2179F15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9291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92430" y="675481"/>
            <a:ext cx="8229600" cy="1066800"/>
          </a:xfrm>
        </p:spPr>
        <p:txBody>
          <a:bodyPr/>
          <a:lstStyle/>
          <a:p>
            <a:r>
              <a:rPr lang="en-GB" altLang="en-US" sz="3600" dirty="0"/>
              <a:t>Student Support: Wrap Around Care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82613" y="1885950"/>
            <a:ext cx="8229600" cy="4324350"/>
          </a:xfrm>
        </p:spPr>
        <p:txBody>
          <a:bodyPr/>
          <a:lstStyle/>
          <a:p>
            <a:endParaRPr lang="en-GB" altLang="en-US" dirty="0"/>
          </a:p>
        </p:txBody>
      </p:sp>
      <p:sp>
        <p:nvSpPr>
          <p:cNvPr id="4" name="Oval 3"/>
          <p:cNvSpPr/>
          <p:nvPr/>
        </p:nvSpPr>
        <p:spPr>
          <a:xfrm>
            <a:off x="3552826" y="3289878"/>
            <a:ext cx="1728787" cy="12239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6" name="Straight Connector 5"/>
          <p:cNvCxnSpPr>
            <a:stCxn id="4" idx="7"/>
          </p:cNvCxnSpPr>
          <p:nvPr/>
        </p:nvCxnSpPr>
        <p:spPr>
          <a:xfrm flipV="1">
            <a:off x="5029201" y="2642178"/>
            <a:ext cx="1260475" cy="8270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2276476" y="2962275"/>
            <a:ext cx="1365249" cy="6614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3"/>
          </p:cNvCxnSpPr>
          <p:nvPr/>
        </p:nvCxnSpPr>
        <p:spPr>
          <a:xfrm flipH="1">
            <a:off x="2359026" y="4334453"/>
            <a:ext cx="1447800" cy="649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05538" y="2082019"/>
            <a:ext cx="187166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Miss Rowlands</a:t>
            </a:r>
          </a:p>
          <a:p>
            <a:pPr>
              <a:defRPr/>
            </a:pPr>
            <a:r>
              <a:rPr lang="en-GB" sz="2000" dirty="0">
                <a:latin typeface="+mj-lt"/>
              </a:rPr>
              <a:t>Mrs Pass</a:t>
            </a:r>
          </a:p>
          <a:p>
            <a:pPr>
              <a:defRPr/>
            </a:pPr>
            <a:r>
              <a:rPr lang="en-GB" sz="2000" dirty="0">
                <a:latin typeface="+mj-lt"/>
              </a:rPr>
              <a:t>Mrs Pole</a:t>
            </a:r>
          </a:p>
          <a:p>
            <a:pPr>
              <a:defRPr/>
            </a:pPr>
            <a:r>
              <a:rPr lang="en-GB" sz="2000" dirty="0">
                <a:latin typeface="+mj-lt"/>
              </a:rPr>
              <a:t>Mr Evans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6688" y="4560888"/>
            <a:ext cx="15160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Form Tutor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1563" y="4862513"/>
            <a:ext cx="20891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Mrs </a:t>
            </a:r>
            <a:r>
              <a:rPr lang="en-GB" sz="2000" dirty="0" err="1">
                <a:latin typeface="+mj-lt"/>
              </a:rPr>
              <a:t>Casewell</a:t>
            </a:r>
            <a:r>
              <a:rPr lang="en-GB" sz="2000" dirty="0">
                <a:latin typeface="+mj-lt"/>
              </a:rPr>
              <a:t> and Careers Staff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1092200" y="2387600"/>
            <a:ext cx="14319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Subject Teachers</a:t>
            </a:r>
          </a:p>
        </p:txBody>
      </p:sp>
      <p:sp>
        <p:nvSpPr>
          <p:cNvPr id="20492" name="TextBox 23"/>
          <p:cNvSpPr txBox="1">
            <a:spLocks noChangeArrowheads="1"/>
          </p:cNvSpPr>
          <p:nvPr/>
        </p:nvSpPr>
        <p:spPr bwMode="auto">
          <a:xfrm>
            <a:off x="3806826" y="3655003"/>
            <a:ext cx="153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dirty="0">
                <a:solidFill>
                  <a:schemeClr val="bg1"/>
                </a:solidFill>
              </a:rPr>
              <a:t>Student</a:t>
            </a:r>
          </a:p>
        </p:txBody>
      </p:sp>
      <p:cxnSp>
        <p:nvCxnSpPr>
          <p:cNvPr id="26" name="Straight Connector 25"/>
          <p:cNvCxnSpPr>
            <a:stCxn id="4" idx="5"/>
            <a:endCxn id="21" idx="1"/>
          </p:cNvCxnSpPr>
          <p:nvPr/>
        </p:nvCxnSpPr>
        <p:spPr>
          <a:xfrm>
            <a:off x="5028438" y="4334596"/>
            <a:ext cx="1488250" cy="4263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355976" y="2642178"/>
            <a:ext cx="0" cy="6477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29025" y="1885950"/>
            <a:ext cx="15001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Enrichment Programme</a:t>
            </a:r>
          </a:p>
        </p:txBody>
      </p:sp>
      <p:cxnSp>
        <p:nvCxnSpPr>
          <p:cNvPr id="33" name="Straight Connector 32"/>
          <p:cNvCxnSpPr>
            <a:stCxn id="4" idx="4"/>
          </p:cNvCxnSpPr>
          <p:nvPr/>
        </p:nvCxnSpPr>
        <p:spPr>
          <a:xfrm>
            <a:off x="4418013" y="4513841"/>
            <a:ext cx="0" cy="6540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41725" y="5127625"/>
            <a:ext cx="23764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j-lt"/>
              </a:rPr>
              <a:t>Intervention and study support </a:t>
            </a:r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2C9AE329-E305-4CED-B09C-3D79DCAA2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7888" y="9651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560" y="630237"/>
            <a:ext cx="8229600" cy="1066800"/>
          </a:xfrm>
        </p:spPr>
        <p:txBody>
          <a:bodyPr/>
          <a:lstStyle/>
          <a:p>
            <a:r>
              <a:rPr lang="en-GB" altLang="en-US" dirty="0"/>
              <a:t>Intervention To Support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1903413"/>
            <a:ext cx="8229600" cy="4324350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+mj-lt"/>
              </a:rPr>
              <a:t>After each Assessment Point</a:t>
            </a:r>
          </a:p>
          <a:p>
            <a:pPr marL="109537" indent="0">
              <a:buFont typeface="Georgia" panose="02040502050405020303" pitchFamily="18" charset="0"/>
              <a:buNone/>
              <a:defRPr/>
            </a:pPr>
            <a:r>
              <a:rPr lang="en-GB" dirty="0">
                <a:latin typeface="+mj-lt"/>
              </a:rPr>
              <a:t>Can Include:</a:t>
            </a:r>
          </a:p>
          <a:p>
            <a:pPr>
              <a:defRPr/>
            </a:pPr>
            <a:r>
              <a:rPr lang="en-GB" dirty="0">
                <a:latin typeface="+mj-lt"/>
              </a:rPr>
              <a:t>Period 6</a:t>
            </a:r>
          </a:p>
          <a:p>
            <a:pPr>
              <a:defRPr/>
            </a:pPr>
            <a:r>
              <a:rPr lang="en-GB" dirty="0">
                <a:latin typeface="+mj-lt"/>
              </a:rPr>
              <a:t>Extra Form Tutor Mentoring Sessions</a:t>
            </a:r>
          </a:p>
          <a:p>
            <a:pPr>
              <a:defRPr/>
            </a:pPr>
            <a:r>
              <a:rPr lang="en-GB" dirty="0">
                <a:latin typeface="+mj-lt"/>
              </a:rPr>
              <a:t>Supervised Study on Thursday Afternoons</a:t>
            </a:r>
          </a:p>
          <a:p>
            <a:pPr>
              <a:defRPr/>
            </a:pPr>
            <a:r>
              <a:rPr lang="en-GB" dirty="0">
                <a:latin typeface="+mj-lt"/>
              </a:rPr>
              <a:t>Parental Meeting with Mrs Pole/Miss Jardine</a:t>
            </a:r>
          </a:p>
          <a:p>
            <a:pPr>
              <a:defRPr/>
            </a:pPr>
            <a:r>
              <a:rPr lang="en-GB" dirty="0">
                <a:latin typeface="+mj-lt"/>
              </a:rPr>
              <a:t>Timed essay/exam questions in study periods or after school</a:t>
            </a: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19D38F63-B704-4BF8-A446-F0E7718BB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797" y="9199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54" y="980728"/>
            <a:ext cx="8229600" cy="1066800"/>
          </a:xfrm>
        </p:spPr>
        <p:txBody>
          <a:bodyPr/>
          <a:lstStyle/>
          <a:p>
            <a:r>
              <a:rPr lang="en-GB" dirty="0"/>
              <a:t>Preparing students for life beyond </a:t>
            </a:r>
            <a:r>
              <a:rPr lang="en-GB" dirty="0" err="1"/>
              <a:t>Alsager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71" y="2420888"/>
            <a:ext cx="8229600" cy="2619672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The CBI 2018 Education and Skills annual report, Educating for the Modern World, 2 which represents 28,000 employers, found 44% felt young people leaving school, college or university were not work ready. </a:t>
            </a:r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DD9F92C5-B1C1-4097-BF43-85DBEF3A4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8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r>
              <a:rPr lang="en-GB" dirty="0"/>
              <a:t>What are employers looking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1504"/>
            <a:ext cx="8229600" cy="4837856"/>
          </a:xfrm>
        </p:spPr>
        <p:txBody>
          <a:bodyPr/>
          <a:lstStyle/>
          <a:p>
            <a:r>
              <a:rPr lang="en-GB" sz="2000" dirty="0">
                <a:latin typeface="Trebuchet MS" panose="020B0603020202020204" pitchFamily="34" charset="0"/>
              </a:rPr>
              <a:t>aptitude and readiness for work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resilience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communication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problem-solving skills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high levels of literacy, numeracy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a rigorous academic foundation.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the ability to take responsibility and make wise choices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leadership skills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strong work ethic: Setting and achieving goals.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dependable: Consistently following through.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positive attitude: Creating a good environment.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self-motivated: working effectively with little direction.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team-oriented: making the most out of collaboration.</a:t>
            </a:r>
          </a:p>
          <a:p>
            <a:endParaRPr lang="en-GB" sz="2000" b="1" dirty="0">
              <a:latin typeface="Trebuchet MS" panose="020B0603020202020204" pitchFamily="34" charset="0"/>
            </a:endParaRPr>
          </a:p>
          <a:p>
            <a:endParaRPr lang="en-GB" sz="20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5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8229600" cy="1066800"/>
          </a:xfrm>
        </p:spPr>
        <p:txBody>
          <a:bodyPr/>
          <a:lstStyle/>
          <a:p>
            <a:r>
              <a:rPr lang="en-GB" dirty="0"/>
              <a:t>As seen in job advertisements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12568"/>
          </a:xfrm>
        </p:spPr>
        <p:txBody>
          <a:bodyPr/>
          <a:lstStyle/>
          <a:p>
            <a:r>
              <a:rPr lang="en-GB" sz="2400" dirty="0">
                <a:latin typeface="Trebuchet MS" panose="020B0603020202020204" pitchFamily="34" charset="0"/>
              </a:rPr>
              <a:t>“The ability to prioritise and make effective decisions </a:t>
            </a:r>
            <a:r>
              <a:rPr lang="en-GB" sz="2400" b="1" dirty="0">
                <a:latin typeface="Trebuchet MS" panose="020B0603020202020204" pitchFamily="34" charset="0"/>
              </a:rPr>
              <a:t>to ensure deadlines are met</a:t>
            </a:r>
            <a:r>
              <a:rPr lang="en-GB" sz="2400" dirty="0">
                <a:latin typeface="Trebuchet MS" panose="020B0603020202020204" pitchFamily="34" charset="0"/>
              </a:rPr>
              <a:t>”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“Can show examples of working at pace to deliver results in a time sensitive fashion” – Bentley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“Self-motivated and eager to exceed targets/objectives set” – Recruitment Agency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“Team player but able to work off own initiative”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 “Flexible and reliable”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 “High standards of Health and Safety”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“Follow all company communication standards, procedures, guidelines and policies at all times”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07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A951-19EE-45A9-9E54-A4D92FA1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1066800"/>
          </a:xfrm>
        </p:spPr>
        <p:txBody>
          <a:bodyPr/>
          <a:lstStyle/>
          <a:p>
            <a:r>
              <a:rPr lang="en-GB" dirty="0"/>
              <a:t>Work Experience and Practical Skills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B60E9-FFD6-4745-8AAD-4F0D93643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088" y="2200994"/>
            <a:ext cx="8229600" cy="4036318"/>
          </a:xfrm>
        </p:spPr>
        <p:txBody>
          <a:bodyPr/>
          <a:lstStyle/>
          <a:p>
            <a:r>
              <a:rPr lang="en-GB" dirty="0">
                <a:latin typeface="+mj-lt"/>
              </a:rPr>
              <a:t>Time is allocated within the timetable for students to arrange work experience/volunteering.</a:t>
            </a:r>
          </a:p>
          <a:p>
            <a:r>
              <a:rPr lang="en-GB" dirty="0">
                <a:latin typeface="+mj-lt"/>
              </a:rPr>
              <a:t>Part time jobs help develop employability skills.</a:t>
            </a:r>
          </a:p>
          <a:p>
            <a:r>
              <a:rPr lang="en-GB" dirty="0">
                <a:latin typeface="+mj-lt"/>
              </a:rPr>
              <a:t>Leadership within school.</a:t>
            </a:r>
          </a:p>
          <a:p>
            <a:r>
              <a:rPr lang="en-GB" dirty="0">
                <a:latin typeface="+mj-lt"/>
              </a:rPr>
              <a:t>Sports teams and clubs are also an opportunity to show teamwork, commitment and leadership.</a:t>
            </a:r>
          </a:p>
          <a:p>
            <a:pPr marL="109537" indent="0">
              <a:buNone/>
            </a:pPr>
            <a:endParaRPr lang="en-GB" dirty="0"/>
          </a:p>
          <a:p>
            <a:pPr marL="109537" indent="0">
              <a:buNone/>
            </a:pPr>
            <a:endParaRPr lang="de-DE" dirty="0"/>
          </a:p>
        </p:txBody>
      </p:sp>
      <p:pic>
        <p:nvPicPr>
          <p:cNvPr id="4" name="Slide 16">
            <a:hlinkClick r:id="" action="ppaction://media"/>
            <a:extLst>
              <a:ext uri="{FF2B5EF4-FFF2-40B4-BE49-F238E27FC236}">
                <a16:creationId xmlns:a16="http://schemas.microsoft.com/office/drawing/2014/main" id="{1BB08170-C9D6-4233-B8DD-6F1ADDB71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048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803"/>
            <a:ext cx="8229600" cy="1066800"/>
          </a:xfrm>
        </p:spPr>
        <p:txBody>
          <a:bodyPr>
            <a:normAutofit/>
          </a:bodyPr>
          <a:lstStyle/>
          <a:p>
            <a:r>
              <a:rPr lang="en-GB"/>
              <a:t>Contacts or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62" y="1846847"/>
            <a:ext cx="8229600" cy="432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Trebuchet MS" panose="020B0603020202020204" pitchFamily="34" charset="0"/>
              </a:rPr>
              <a:t>Our Team </a:t>
            </a: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Mrs Pole: Director of Sixth Form</a:t>
            </a: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Mr Evans: Deputy Director of Sixth Form</a:t>
            </a: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Mrs Pass: Student attendance</a:t>
            </a: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Post 16 Advice and Guidance Coordinator: – TBC</a:t>
            </a:r>
          </a:p>
          <a:p>
            <a:pPr marL="0" indent="0">
              <a:buNone/>
            </a:pPr>
            <a:endParaRPr lang="en-GB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sixthform@alsagerschool.org</a:t>
            </a: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O1270871122</a:t>
            </a:r>
          </a:p>
          <a:p>
            <a:pPr marL="0" indent="0">
              <a:buNone/>
            </a:pPr>
            <a:endParaRPr lang="en-GB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Trebuchet MS" panose="020B0603020202020204" pitchFamily="34" charset="0"/>
              </a:rPr>
              <a:t>Many thanks for your continued support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\\Storage3\staff-shared$\SIXTH FORM\Alison Pole Photos\IMG_18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4251" y="1610361"/>
            <a:ext cx="1432527" cy="11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torage3\staff-shared$\Pictures\Images 2013-2014\6th Form\for prospectus 2014 intake\Andrew Evans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10" y="3372392"/>
            <a:ext cx="1475368" cy="11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4251" y="5089481"/>
            <a:ext cx="1422352" cy="1285258"/>
          </a:xfrm>
          <a:prstGeom prst="rect">
            <a:avLst/>
          </a:prstGeom>
        </p:spPr>
      </p:pic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13D44274-9213-441C-AABB-2AA26B699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745" y="863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AIMS OF THIS PRESENTATION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>
              <a:defRPr/>
            </a:pPr>
            <a:r>
              <a:rPr lang="en-GB" altLang="en-US" dirty="0">
                <a:latin typeface="+mj-lt"/>
              </a:rPr>
              <a:t> </a:t>
            </a:r>
            <a:r>
              <a:rPr lang="en-GB" altLang="en-US" sz="3600" dirty="0">
                <a:latin typeface="+mj-lt"/>
              </a:rPr>
              <a:t>Year 13 Key Dates</a:t>
            </a:r>
          </a:p>
          <a:p>
            <a:pPr>
              <a:defRPr/>
            </a:pPr>
            <a:r>
              <a:rPr lang="en-GB" altLang="en-US" sz="3600" dirty="0">
                <a:latin typeface="+mj-lt"/>
              </a:rPr>
              <a:t> Year 13 Issues</a:t>
            </a:r>
          </a:p>
          <a:p>
            <a:pPr>
              <a:defRPr/>
            </a:pPr>
            <a:r>
              <a:rPr lang="en-GB" altLang="en-US" sz="3600" dirty="0">
                <a:latin typeface="+mj-lt"/>
              </a:rPr>
              <a:t> Sixth Form Culture</a:t>
            </a:r>
          </a:p>
          <a:p>
            <a:pPr>
              <a:defRPr/>
            </a:pPr>
            <a:r>
              <a:rPr lang="en-GB" altLang="en-US" sz="3600" dirty="0">
                <a:latin typeface="+mj-lt"/>
              </a:rPr>
              <a:t> How we support you</a:t>
            </a:r>
          </a:p>
          <a:p>
            <a:pPr>
              <a:defRPr/>
            </a:pPr>
            <a:endParaRPr lang="en-GB" altLang="en-US" dirty="0"/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74EDD55F-4833-4722-8F47-AD7D48D87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2811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14400" y="549275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      Key Dates: Autumn Term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5111750"/>
          </a:xfrm>
        </p:spPr>
        <p:txBody>
          <a:bodyPr/>
          <a:lstStyle/>
          <a:p>
            <a:pPr>
              <a:defRPr/>
            </a:pPr>
            <a:r>
              <a:rPr lang="en-GB" sz="1800" b="1" dirty="0">
                <a:latin typeface="+mj-lt"/>
              </a:rPr>
              <a:t>1st September</a:t>
            </a:r>
            <a:r>
              <a:rPr lang="en-GB" sz="1800" dirty="0">
                <a:latin typeface="+mj-lt"/>
              </a:rPr>
              <a:t> UCAS applications available online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During September</a:t>
            </a:r>
            <a:r>
              <a:rPr lang="en-GB" sz="1800" dirty="0">
                <a:latin typeface="+mj-lt"/>
              </a:rPr>
              <a:t> 1</a:t>
            </a:r>
            <a:r>
              <a:rPr lang="en-GB" sz="1800" baseline="30000" dirty="0">
                <a:latin typeface="+mj-lt"/>
              </a:rPr>
              <a:t>st</a:t>
            </a:r>
            <a:r>
              <a:rPr lang="en-GB" sz="1800" dirty="0">
                <a:latin typeface="+mj-lt"/>
              </a:rPr>
              <a:t> draft personal statements discussed with form tutors.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Friday 17</a:t>
            </a:r>
            <a:r>
              <a:rPr lang="en-GB" sz="1800" b="1" baseline="30000" dirty="0">
                <a:latin typeface="+mj-lt"/>
              </a:rPr>
              <a:t>th</a:t>
            </a:r>
            <a:r>
              <a:rPr lang="en-GB" sz="1800" b="1" dirty="0">
                <a:latin typeface="+mj-lt"/>
              </a:rPr>
              <a:t> September</a:t>
            </a:r>
            <a:r>
              <a:rPr lang="en-GB" sz="1800" dirty="0">
                <a:latin typeface="+mj-lt"/>
              </a:rPr>
              <a:t> For Oxbridge, Medics, Vets, Dentistry completed UCAS forms to be sent to the administrator.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15th October</a:t>
            </a:r>
            <a:r>
              <a:rPr lang="en-GB" sz="1800" dirty="0">
                <a:latin typeface="+mj-lt"/>
              </a:rPr>
              <a:t>  Closing date for UCAS forms for Oxbridge, Medics, Vets, Dentistry. BMAT, LNAT, HAT applications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11 October – 22</a:t>
            </a:r>
            <a:r>
              <a:rPr lang="en-GB" sz="1800" b="1" baseline="30000" dirty="0">
                <a:latin typeface="+mj-lt"/>
              </a:rPr>
              <a:t>nd</a:t>
            </a:r>
            <a:r>
              <a:rPr lang="en-GB" sz="1800" b="1" dirty="0">
                <a:latin typeface="+mj-lt"/>
              </a:rPr>
              <a:t> October </a:t>
            </a:r>
            <a:r>
              <a:rPr lang="en-GB" sz="1800" dirty="0">
                <a:latin typeface="+mj-lt"/>
              </a:rPr>
              <a:t>– Year 13 Mocks (1)</a:t>
            </a:r>
          </a:p>
          <a:p>
            <a:pPr>
              <a:defRPr/>
            </a:pPr>
            <a:r>
              <a:rPr lang="en-GB" sz="1800" dirty="0">
                <a:latin typeface="+mj-lt"/>
              </a:rPr>
              <a:t> </a:t>
            </a:r>
            <a:r>
              <a:rPr lang="en-GB" sz="1800" b="1" dirty="0">
                <a:latin typeface="+mj-lt"/>
              </a:rPr>
              <a:t>9 November – 16 November </a:t>
            </a:r>
            <a:r>
              <a:rPr lang="en-GB" sz="1800" dirty="0">
                <a:latin typeface="+mj-lt"/>
              </a:rPr>
              <a:t>– AP1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24th November</a:t>
            </a:r>
            <a:r>
              <a:rPr lang="en-GB" sz="1800" dirty="0">
                <a:latin typeface="+mj-lt"/>
              </a:rPr>
              <a:t> Assessment point 1 grades home to parents</a:t>
            </a:r>
          </a:p>
          <a:p>
            <a:pPr>
              <a:defRPr/>
            </a:pPr>
            <a:r>
              <a:rPr lang="en-GB" sz="1800" b="1" dirty="0">
                <a:latin typeface="+mj-lt"/>
              </a:rPr>
              <a:t>23</a:t>
            </a:r>
            <a:r>
              <a:rPr lang="en-GB" sz="1800" b="1" baseline="30000" dirty="0">
                <a:latin typeface="+mj-lt"/>
              </a:rPr>
              <a:t>rd</a:t>
            </a:r>
            <a:r>
              <a:rPr lang="en-GB" sz="1800" b="1" dirty="0">
                <a:latin typeface="+mj-lt"/>
              </a:rPr>
              <a:t>  October</a:t>
            </a:r>
            <a:r>
              <a:rPr lang="en-GB" sz="1800" dirty="0">
                <a:latin typeface="+mj-lt"/>
              </a:rPr>
              <a:t>  Completed UCAS forms to be sent to the administrator for addition of references.</a:t>
            </a:r>
          </a:p>
          <a:p>
            <a:pPr>
              <a:defRPr/>
            </a:pPr>
            <a:r>
              <a:rPr lang="en-GB" sz="1800" dirty="0">
                <a:latin typeface="+mj-lt"/>
              </a:rPr>
              <a:t>2</a:t>
            </a:r>
            <a:r>
              <a:rPr lang="en-GB" sz="1800" baseline="30000" dirty="0">
                <a:latin typeface="+mj-lt"/>
              </a:rPr>
              <a:t>nd</a:t>
            </a:r>
            <a:r>
              <a:rPr lang="en-GB" sz="1800" dirty="0">
                <a:latin typeface="+mj-lt"/>
              </a:rPr>
              <a:t> December – Parents Evening</a:t>
            </a:r>
          </a:p>
          <a:p>
            <a:pPr>
              <a:defRPr/>
            </a:pPr>
            <a:endParaRPr lang="en-GB" sz="1800" dirty="0">
              <a:latin typeface="+mj-lt"/>
            </a:endParaRPr>
          </a:p>
          <a:p>
            <a:pPr marL="109537" indent="0">
              <a:buNone/>
              <a:defRPr/>
            </a:pPr>
            <a:r>
              <a:rPr lang="en-GB" sz="1800" b="1" dirty="0">
                <a:latin typeface="+mj-lt"/>
              </a:rPr>
              <a:t>Students will need to check for your university course if there are additional entry requirements or tests and arrange via the 6</a:t>
            </a:r>
            <a:r>
              <a:rPr lang="en-GB" sz="1800" b="1" baseline="30000" dirty="0">
                <a:latin typeface="+mj-lt"/>
              </a:rPr>
              <a:t>th</a:t>
            </a:r>
            <a:r>
              <a:rPr lang="en-GB" sz="1800" b="1" dirty="0">
                <a:latin typeface="+mj-lt"/>
              </a:rPr>
              <a:t> form office to be entered for them. The closing date for most tests is 15 October</a:t>
            </a: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9B2D6D17-A915-4B87-A6ED-8970EF173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9807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4A2C-894C-4A9B-9C68-D323F45B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36712"/>
            <a:ext cx="8229600" cy="1066800"/>
          </a:xfrm>
        </p:spPr>
        <p:txBody>
          <a:bodyPr/>
          <a:lstStyle/>
          <a:p>
            <a:r>
              <a:rPr lang="en-GB" sz="2800" b="1" dirty="0">
                <a:highlight>
                  <a:srgbClr val="FFFF00"/>
                </a:highlight>
              </a:rPr>
              <a:t>Important Information About Entrance Tests and Early Entry Courses</a:t>
            </a:r>
            <a:endParaRPr lang="de-DE" sz="2800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CA057-A833-443C-A070-9CA033B0E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3512"/>
            <a:ext cx="8229600" cy="4837856"/>
          </a:xfrm>
        </p:spPr>
        <p:txBody>
          <a:bodyPr/>
          <a:lstStyle/>
          <a:p>
            <a:r>
              <a:rPr lang="en-GB" b="1" dirty="0">
                <a:latin typeface="+mj-lt"/>
              </a:rPr>
              <a:t>15th October</a:t>
            </a:r>
            <a:r>
              <a:rPr lang="en-GB" dirty="0">
                <a:latin typeface="+mj-lt"/>
              </a:rPr>
              <a:t>  Closing date for UCAS forms for Oxbridge, Medics, Vets, Dentistry. BMAT, LNAT, HAT applications</a:t>
            </a:r>
          </a:p>
          <a:p>
            <a:r>
              <a:rPr lang="en-GB" dirty="0">
                <a:latin typeface="+mj-lt"/>
              </a:rPr>
              <a:t>Students must check whether their course requires </a:t>
            </a:r>
            <a:r>
              <a:rPr lang="en-GB" b="1" dirty="0">
                <a:latin typeface="+mj-lt"/>
              </a:rPr>
              <a:t>and additional test and see the exams officer Mrs </a:t>
            </a:r>
            <a:r>
              <a:rPr lang="en-GB" b="1" dirty="0" err="1">
                <a:latin typeface="+mj-lt"/>
              </a:rPr>
              <a:t>Hartas</a:t>
            </a:r>
            <a:r>
              <a:rPr lang="en-GB" b="1" dirty="0">
                <a:latin typeface="+mj-lt"/>
              </a:rPr>
              <a:t> to arrange to be entered as soon as possible. </a:t>
            </a:r>
            <a:r>
              <a:rPr lang="en-GB" dirty="0">
                <a:latin typeface="+mj-lt"/>
              </a:rPr>
              <a:t>They cannot be entered for the tests after 15 October. </a:t>
            </a:r>
            <a:r>
              <a:rPr lang="en-GB" b="1" dirty="0">
                <a:latin typeface="+mj-lt"/>
              </a:rPr>
              <a:t>It is possible that some tests will take place in the half term </a:t>
            </a:r>
            <a:r>
              <a:rPr lang="en-GB" dirty="0">
                <a:latin typeface="+mj-lt"/>
              </a:rPr>
              <a:t>and school will be opened to accommodate that.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82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F965-E270-4E7F-B3CD-FE991075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66800"/>
          </a:xfrm>
        </p:spPr>
        <p:txBody>
          <a:bodyPr/>
          <a:lstStyle/>
          <a:p>
            <a:r>
              <a:rPr lang="en-GB" dirty="0"/>
              <a:t>The UCAS Process at Alsager School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F996-53A7-4D1D-A963-42CBC997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046"/>
          </a:xfrm>
        </p:spPr>
        <p:txBody>
          <a:bodyPr/>
          <a:lstStyle/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1. Student fills out UCAS form on UCAS online and completes personal statement in a word document</a:t>
            </a:r>
          </a:p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2. When making choices students need to make sure they match the UCAS projected grades. Students need a range of courses - aspirational, realistic and back up. The maximum number of choices is 5</a:t>
            </a:r>
          </a:p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3. Student asks form tutor to check personal statement. Don't show it to more than two  people or it will have too many conflicting suggestions.  </a:t>
            </a:r>
          </a:p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4. Once the personal statement has been checked students can upload it to their UCAS form and press </a:t>
            </a:r>
            <a:r>
              <a:rPr lang="en-GB" sz="1800" b="1" dirty="0">
                <a:latin typeface="Trebuchet MS" panose="020B0603020202020204" pitchFamily="34" charset="0"/>
              </a:rPr>
              <a:t>pay and send - this does not send the form to UCAS - just to the administrator (Mrs Pole). </a:t>
            </a:r>
          </a:p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5. Students should then ask their tutor to write their reference.</a:t>
            </a:r>
          </a:p>
          <a:p>
            <a:pPr marL="109537" indent="0">
              <a:buNone/>
            </a:pPr>
            <a:r>
              <a:rPr lang="en-GB" sz="1800" dirty="0">
                <a:latin typeface="Trebuchet MS" panose="020B0603020202020204" pitchFamily="34" charset="0"/>
              </a:rPr>
              <a:t>6. Tutor writes reference and sends it to Mrs Pole for checking. We then send the form with the reference attached to UCAS - no changes can be made after this point.</a:t>
            </a:r>
          </a:p>
          <a:p>
            <a:endParaRPr lang="en-GB" sz="1800" dirty="0">
              <a:latin typeface="Trebuchet MS" panose="020B0603020202020204" pitchFamily="34" charset="0"/>
            </a:endParaRPr>
          </a:p>
          <a:p>
            <a:pPr marL="109537" indent="0">
              <a:buNone/>
            </a:pPr>
            <a:endParaRPr lang="en-GB" sz="1800" dirty="0">
              <a:latin typeface="Trebuchet MS" panose="020B0603020202020204" pitchFamily="34" charset="0"/>
            </a:endParaRPr>
          </a:p>
          <a:p>
            <a:endParaRPr lang="de-DE" dirty="0"/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B3A16872-F993-4C64-BE66-3EACE8E8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677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1520" y="620713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          Key Dates: Spring Term </a:t>
            </a:r>
            <a:endParaRPr lang="en-GB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3713"/>
            <a:ext cx="8229600" cy="3825527"/>
          </a:xfrm>
        </p:spPr>
        <p:txBody>
          <a:bodyPr/>
          <a:lstStyle/>
          <a:p>
            <a:pPr>
              <a:defRPr/>
            </a:pPr>
            <a:r>
              <a:rPr lang="en-GB" sz="2000" b="1" dirty="0">
                <a:latin typeface="+mj-lt"/>
              </a:rPr>
              <a:t>26th January</a:t>
            </a:r>
            <a:r>
              <a:rPr lang="en-GB" sz="2000" dirty="0">
                <a:latin typeface="+mj-lt"/>
              </a:rPr>
              <a:t> UCAS deadline for receipt of applications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17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January – 28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January </a:t>
            </a:r>
            <a:r>
              <a:rPr lang="en-GB" sz="2000" dirty="0">
                <a:latin typeface="+mj-lt"/>
              </a:rPr>
              <a:t>– Mocks (2)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8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February – 15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February </a:t>
            </a:r>
            <a:r>
              <a:rPr lang="en-GB" sz="2000" dirty="0">
                <a:latin typeface="+mj-lt"/>
              </a:rPr>
              <a:t>– AP2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February </a:t>
            </a:r>
            <a:r>
              <a:rPr lang="en-GB" sz="2000" dirty="0">
                <a:latin typeface="+mj-lt"/>
              </a:rPr>
              <a:t>  Student Finance application window opens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28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February</a:t>
            </a:r>
            <a:r>
              <a:rPr lang="en-GB" sz="2000" dirty="0">
                <a:latin typeface="+mj-lt"/>
              </a:rPr>
              <a:t> Assessment point 2 grades home to parents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March </a:t>
            </a:r>
            <a:r>
              <a:rPr lang="en-GB" sz="2000" dirty="0">
                <a:latin typeface="+mj-lt"/>
              </a:rPr>
              <a:t>UCAS Extra available for students who are holding no offers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March</a:t>
            </a:r>
            <a:r>
              <a:rPr lang="en-GB" sz="2000" dirty="0">
                <a:latin typeface="+mj-lt"/>
              </a:rPr>
              <a:t> Many apprenticeship application windows open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14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-18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 March – </a:t>
            </a:r>
            <a:r>
              <a:rPr lang="en-GB" sz="2000" dirty="0">
                <a:latin typeface="+mj-lt"/>
              </a:rPr>
              <a:t>Mocks (3)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20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March – 20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April </a:t>
            </a:r>
            <a:r>
              <a:rPr lang="en-GB" sz="2000" dirty="0">
                <a:latin typeface="+mj-lt"/>
              </a:rPr>
              <a:t>– AP3</a:t>
            </a:r>
          </a:p>
          <a:p>
            <a:pPr>
              <a:defRPr/>
            </a:pPr>
            <a:r>
              <a:rPr lang="en-GB" sz="2000" b="1" dirty="0">
                <a:latin typeface="+mj-lt"/>
              </a:rPr>
              <a:t>27</a:t>
            </a:r>
            <a:r>
              <a:rPr lang="en-GB" sz="2000" b="1" baseline="30000" dirty="0">
                <a:latin typeface="+mj-lt"/>
              </a:rPr>
              <a:t>th</a:t>
            </a:r>
            <a:r>
              <a:rPr lang="en-GB" sz="2000" b="1" dirty="0">
                <a:latin typeface="+mj-lt"/>
              </a:rPr>
              <a:t> April - </a:t>
            </a:r>
            <a:r>
              <a:rPr lang="en-GB" sz="2000" dirty="0">
                <a:latin typeface="+mj-lt"/>
              </a:rPr>
              <a:t>Assessment Point 3 grades home to parents</a:t>
            </a:r>
          </a:p>
          <a:p>
            <a:pPr marL="109537" indent="0">
              <a:buFont typeface="Georgia" panose="02040502050405020303" pitchFamily="18" charset="0"/>
              <a:buNone/>
              <a:defRPr/>
            </a:pPr>
            <a:endParaRPr lang="en-GB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endParaRPr lang="en-GB" dirty="0"/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A2591DD9-7F4B-4B60-980D-0B56F1B6E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0250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8229600" cy="1143000"/>
          </a:xfrm>
        </p:spPr>
        <p:txBody>
          <a:bodyPr/>
          <a:lstStyle/>
          <a:p>
            <a:r>
              <a:rPr lang="en-GB" altLang="en-US" sz="3600" b="1" dirty="0"/>
              <a:t>         Key </a:t>
            </a:r>
            <a:r>
              <a:rPr lang="en-GB" altLang="en-US" sz="3600" b="1" dirty="0" err="1"/>
              <a:t>Dates:Summer</a:t>
            </a:r>
            <a:r>
              <a:rPr lang="en-GB" altLang="en-US" sz="3600" b="1" dirty="0"/>
              <a:t> Term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defRPr/>
            </a:pPr>
            <a:r>
              <a:rPr lang="en-GB" sz="2400" b="1" dirty="0">
                <a:latin typeface="+mj-lt"/>
              </a:rPr>
              <a:t>April:</a:t>
            </a:r>
            <a:r>
              <a:rPr lang="en-GB" sz="2400" dirty="0">
                <a:latin typeface="+mj-lt"/>
              </a:rPr>
              <a:t> Start applying for university accommodation</a:t>
            </a:r>
          </a:p>
          <a:p>
            <a:pPr>
              <a:defRPr/>
            </a:pPr>
            <a:r>
              <a:rPr lang="en-GB" sz="2400" b="1" dirty="0">
                <a:latin typeface="+mj-lt"/>
              </a:rPr>
              <a:t>3rd May: </a:t>
            </a:r>
            <a:r>
              <a:rPr lang="en-GB" sz="2400" dirty="0">
                <a:latin typeface="+mj-lt"/>
              </a:rPr>
              <a:t>Deadline for accepting university offers</a:t>
            </a:r>
          </a:p>
          <a:p>
            <a:pPr>
              <a:defRPr/>
            </a:pPr>
            <a:r>
              <a:rPr lang="en-GB" sz="2400" dirty="0">
                <a:latin typeface="+mj-lt"/>
              </a:rPr>
              <a:t>Further dates TBC</a:t>
            </a:r>
          </a:p>
          <a:p>
            <a:pPr marL="0" indent="0">
              <a:buNone/>
              <a:defRPr/>
            </a:pPr>
            <a:endParaRPr lang="en-GB" altLang="en-US" b="1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2" y="439166"/>
            <a:ext cx="8229600" cy="1143000"/>
          </a:xfrm>
        </p:spPr>
        <p:txBody>
          <a:bodyPr/>
          <a:lstStyle/>
          <a:p>
            <a:r>
              <a:rPr lang="en-GB" dirty="0"/>
              <a:t>Make The Right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926" y="1431646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http://blogs-images.forbes.com/erikkain/files/2014/07/xbox-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2" y="3325258"/>
            <a:ext cx="2040974" cy="11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653" y="4642860"/>
            <a:ext cx="1871715" cy="13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55" y="3150179"/>
            <a:ext cx="1339440" cy="13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55" y="4567672"/>
            <a:ext cx="1572147" cy="149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www.yurtopic.com/education/college/images/wasting-time-on-smartphon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49" y="1464834"/>
            <a:ext cx="4942806" cy="18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27" y="3548916"/>
            <a:ext cx="3888432" cy="244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de 8">
            <a:hlinkClick r:id="" action="ppaction://media"/>
            <a:extLst>
              <a:ext uri="{FF2B5EF4-FFF2-40B4-BE49-F238E27FC236}">
                <a16:creationId xmlns:a16="http://schemas.microsoft.com/office/drawing/2014/main" id="{EF542EC4-A16B-4912-9CD8-8BB6C03B5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4146" y="840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57200"/>
            <a:ext cx="8229600" cy="1143000"/>
          </a:xfrm>
        </p:spPr>
        <p:txBody>
          <a:bodyPr/>
          <a:lstStyle/>
          <a:p>
            <a:r>
              <a:rPr lang="en-GB" dirty="0"/>
              <a:t>Successful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Attendance 95% plus</a:t>
            </a:r>
          </a:p>
          <a:p>
            <a:r>
              <a:rPr lang="en-GB" sz="2400" b="1" dirty="0">
                <a:latin typeface="Trebuchet MS" panose="020B0603020202020204" pitchFamily="34" charset="0"/>
              </a:rPr>
              <a:t>Punctuality</a:t>
            </a:r>
          </a:p>
          <a:p>
            <a:r>
              <a:rPr lang="en-GB" sz="2400" b="1" dirty="0">
                <a:latin typeface="Trebuchet MS" panose="020B0603020202020204" pitchFamily="34" charset="0"/>
              </a:rPr>
              <a:t>Follow the dress code</a:t>
            </a:r>
          </a:p>
          <a:p>
            <a:pPr marL="0" indent="0">
              <a:buNone/>
            </a:pPr>
            <a:endParaRPr lang="en-GB" sz="2400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Trebuchet MS" panose="020B0603020202020204" pitchFamily="34" charset="0"/>
            </a:endParaRPr>
          </a:p>
          <a:p>
            <a:r>
              <a:rPr lang="en-GB" sz="2400" dirty="0">
                <a:latin typeface="Trebuchet MS" panose="020B0603020202020204" pitchFamily="34" charset="0"/>
              </a:rPr>
              <a:t>Do homework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Work in non contacts</a:t>
            </a:r>
          </a:p>
          <a:p>
            <a:r>
              <a:rPr lang="en-GB" altLang="en-US" sz="2400" dirty="0">
                <a:latin typeface="Trebuchet MS" panose="020B0603020202020204" pitchFamily="34" charset="0"/>
              </a:rPr>
              <a:t>Show commitment</a:t>
            </a:r>
          </a:p>
          <a:p>
            <a:r>
              <a:rPr lang="en-GB" altLang="en-US" sz="2400" dirty="0">
                <a:latin typeface="Trebuchet MS" panose="020B0603020202020204" pitchFamily="34" charset="0"/>
              </a:rPr>
              <a:t>Organised </a:t>
            </a:r>
          </a:p>
          <a:p>
            <a:r>
              <a:rPr lang="en-GB" altLang="en-US" sz="2400" dirty="0">
                <a:latin typeface="Trebuchet MS" panose="020B0603020202020204" pitchFamily="34" charset="0"/>
              </a:rPr>
              <a:t>Read around the subject </a:t>
            </a:r>
          </a:p>
          <a:p>
            <a:pPr marL="0" indent="0">
              <a:buNone/>
            </a:pPr>
            <a:r>
              <a:rPr lang="en-GB" altLang="en-US" sz="2400" dirty="0">
                <a:latin typeface="Trebuchet MS" panose="020B0603020202020204" pitchFamily="34" charset="0"/>
              </a:rPr>
              <a:t>    (books, </a:t>
            </a:r>
            <a:r>
              <a:rPr lang="en-GB" altLang="en-US" sz="2400" dirty="0" err="1">
                <a:latin typeface="Trebuchet MS" panose="020B0603020202020204" pitchFamily="34" charset="0"/>
              </a:rPr>
              <a:t>journals,web</a:t>
            </a:r>
            <a:r>
              <a:rPr lang="en-GB" altLang="en-US" sz="2400" dirty="0">
                <a:latin typeface="Trebuchet MS" panose="020B0603020202020204" pitchFamily="34" charset="0"/>
              </a:rPr>
              <a:t> articles)</a:t>
            </a:r>
          </a:p>
          <a:p>
            <a:r>
              <a:rPr lang="en-GB" altLang="en-US" sz="2400" dirty="0">
                <a:latin typeface="Trebuchet MS" panose="020B0603020202020204" pitchFamily="34" charset="0"/>
              </a:rPr>
              <a:t>Positive member of the school </a:t>
            </a:r>
          </a:p>
          <a:p>
            <a:pPr marL="0" indent="0">
              <a:buNone/>
            </a:pPr>
            <a:r>
              <a:rPr lang="en-GB" altLang="en-US" sz="2400" dirty="0">
                <a:latin typeface="Trebuchet MS" panose="020B0603020202020204" pitchFamily="34" charset="0"/>
              </a:rPr>
              <a:t>    and wider community</a:t>
            </a:r>
          </a:p>
          <a:p>
            <a:r>
              <a:rPr lang="en-GB" altLang="en-US" sz="2400" dirty="0">
                <a:latin typeface="Trebuchet MS" panose="020B0603020202020204" pitchFamily="34" charset="0"/>
              </a:rPr>
              <a:t>8.40 to 3.10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64" y="4937067"/>
            <a:ext cx="2400281" cy="1800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E18E21-E15E-43C2-A047-E8CAD502B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295" y="2963075"/>
            <a:ext cx="1053090" cy="1800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8E6B9-DFA4-4FB5-BD65-5F529E32D3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460" y="2942645"/>
            <a:ext cx="1053090" cy="1800210"/>
          </a:xfrm>
          <a:prstGeom prst="rect">
            <a:avLst/>
          </a:prstGeom>
        </p:spPr>
      </p:pic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808092AA-C73D-4B7D-A2CF-7D0A1AA27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7722" y="1050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17">
      <a:dk1>
        <a:srgbClr val="990000"/>
      </a:dk1>
      <a:lt1>
        <a:srgbClr val="FFFFFF"/>
      </a:lt1>
      <a:dk2>
        <a:srgbClr val="800000"/>
      </a:dk2>
      <a:lt2>
        <a:srgbClr val="FFFFFF"/>
      </a:lt2>
      <a:accent1>
        <a:srgbClr val="000000"/>
      </a:accent1>
      <a:accent2>
        <a:srgbClr val="D8D8D8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70C0"/>
      </a:hlink>
      <a:folHlink>
        <a:srgbClr val="70440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rban">
  <a:themeElements>
    <a:clrScheme name="Custom 17">
      <a:dk1>
        <a:srgbClr val="990000"/>
      </a:dk1>
      <a:lt1>
        <a:srgbClr val="FFFFFF"/>
      </a:lt1>
      <a:dk2>
        <a:srgbClr val="800000"/>
      </a:dk2>
      <a:lt2>
        <a:srgbClr val="FFFFFF"/>
      </a:lt2>
      <a:accent1>
        <a:srgbClr val="000000"/>
      </a:accent1>
      <a:accent2>
        <a:srgbClr val="D8D8D8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70C0"/>
      </a:hlink>
      <a:folHlink>
        <a:srgbClr val="70440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lture  -  Read-Only" id="{4B26FFA9-ECB8-44E3-B752-74194AA39E54}" vid="{11B905B0-77C4-4B05-8EB1-66505F24D8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2B8CCC487E14EA0530E82664A78B1" ma:contentTypeVersion="2" ma:contentTypeDescription="Create a new document." ma:contentTypeScope="" ma:versionID="2fc73fab5b7443c0c938ff38558ea35b">
  <xsd:schema xmlns:xsd="http://www.w3.org/2001/XMLSchema" xmlns:xs="http://www.w3.org/2001/XMLSchema" xmlns:p="http://schemas.microsoft.com/office/2006/metadata/properties" xmlns:ns2="011c272d-8a03-4b7a-811f-b61a10107f43" targetNamespace="http://schemas.microsoft.com/office/2006/metadata/properties" ma:root="true" ma:fieldsID="11f95215f55d8d28c167b00f5c45cd2f" ns2:_="">
    <xsd:import namespace="011c272d-8a03-4b7a-811f-b61a10107f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c272d-8a03-4b7a-811f-b61a10107f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11685F-A216-4518-BEB6-0AB243B00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1c272d-8a03-4b7a-811f-b61a10107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B77877-50B9-4D00-9A1C-F5A2FCA5CDD9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011c272d-8a03-4b7a-811f-b61a10107f4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On-screen Show (4:3)</PresentationFormat>
  <Paragraphs>125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Trebuchet MS</vt:lpstr>
      <vt:lpstr>Wingdings 2</vt:lpstr>
      <vt:lpstr>Urban</vt:lpstr>
      <vt:lpstr>1_Urban</vt:lpstr>
      <vt:lpstr>A comprehensive Sixth Form</vt:lpstr>
      <vt:lpstr>AIMS OF THIS PRESENTATION</vt:lpstr>
      <vt:lpstr>      Key Dates: Autumn Term</vt:lpstr>
      <vt:lpstr>Important Information About Entrance Tests and Early Entry Courses</vt:lpstr>
      <vt:lpstr>The UCAS Process at Alsager School</vt:lpstr>
      <vt:lpstr>          Key Dates: Spring Term </vt:lpstr>
      <vt:lpstr>         Key Dates:Summer Term </vt:lpstr>
      <vt:lpstr>Make The Right Choices</vt:lpstr>
      <vt:lpstr>Successful Students</vt:lpstr>
      <vt:lpstr>              Sixth Form Culture</vt:lpstr>
      <vt:lpstr>Student Support: Wrap Around Care</vt:lpstr>
      <vt:lpstr>Intervention To Support Progress</vt:lpstr>
      <vt:lpstr>Preparing students for life beyond Alsager</vt:lpstr>
      <vt:lpstr>What are employers looking for?</vt:lpstr>
      <vt:lpstr>As seen in job advertisements</vt:lpstr>
      <vt:lpstr>Work Experience and Practical Skills</vt:lpstr>
      <vt:lpstr>Contacts or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A6</dc:title>
  <dc:creator>Alison</dc:creator>
  <cp:lastModifiedBy>Alison Pole</cp:lastModifiedBy>
  <cp:revision>131</cp:revision>
  <cp:lastPrinted>2015-07-06T16:08:59Z</cp:lastPrinted>
  <dcterms:created xsi:type="dcterms:W3CDTF">2015-06-04T18:45:19Z</dcterms:created>
  <dcterms:modified xsi:type="dcterms:W3CDTF">2021-09-07T09:27:04Z</dcterms:modified>
</cp:coreProperties>
</file>