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57" r:id="rId4"/>
    <p:sldId id="274" r:id="rId5"/>
    <p:sldId id="273" r:id="rId6"/>
    <p:sldId id="260" r:id="rId7"/>
    <p:sldId id="271" r:id="rId8"/>
    <p:sldId id="262" r:id="rId9"/>
    <p:sldId id="318" r:id="rId10"/>
    <p:sldId id="319" r:id="rId11"/>
    <p:sldId id="332" r:id="rId12"/>
    <p:sldId id="325" r:id="rId13"/>
    <p:sldId id="330" r:id="rId14"/>
    <p:sldId id="326" r:id="rId15"/>
    <p:sldId id="324" r:id="rId16"/>
    <p:sldId id="328" r:id="rId17"/>
    <p:sldId id="320" r:id="rId18"/>
    <p:sldId id="321" r:id="rId19"/>
    <p:sldId id="322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B5D20-1C4D-4A00-982B-F0DC71727F0D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ACFD0-6342-4CC0-B5F1-C5670988E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7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828C3-A7F7-4022-8A71-698898E12F6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2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828C3-A7F7-4022-8A71-698898E12F6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4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5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6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3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ACFD0-6342-4CC0-B5F1-C5670988E5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2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828C3-A7F7-4022-8A71-698898E12F6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3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CD0C8-1D36-43F5-BA20-E1CF84C2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3DFB-DEAF-4FDC-8C82-FEF8EEDD78BB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97B31-D95A-4F39-B06E-984A6119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5ABB-DC8E-4442-BE0E-0AF52D4F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2E329-6692-40A4-8428-178D0ED7FE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54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2724-877B-43FB-95D7-75FD5017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5ACC-3573-420E-9397-666B46D27464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36EA8-B03F-4EA8-9F12-2D05074C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58EB-1A22-46C3-BF8F-8135D80A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910E2-6B46-408F-A8D4-0BA8953FBE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91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121CB-6B0B-4FF8-8347-90E559F6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D8D5-2713-40F7-821C-D97FD56368EF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B697F-05BD-4442-ACF9-B5794F5F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1BF26-2DC6-4BEA-ADC1-1029A75F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F827-C7D0-4CE0-A388-00694EE3B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476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5648-933B-4151-BDA2-D37C6E31BE75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20B2-260C-4A46-9755-837F20C4EF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6130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34E6-4F0B-4ADF-994B-6F75C38ACF20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7BF3-1A75-4E55-A4C1-4C6CC74DEF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47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0973-9E49-4C3C-9552-BD1D22464493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7795-28C4-4F8D-864E-B2C0B81847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06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FA40-B9C3-45A9-A185-BC9B060D7043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67247-2B8D-4449-9E0B-F66CC13CAE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20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CB5C-C1C1-47C7-82D9-564B76BFB76A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1EDC-A398-4B76-BA75-4D814FE7F6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49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391E-8971-4525-9FF9-5F7254311ECD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5E31-AD8A-4715-8882-974905A165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235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3970-711C-42E9-86C3-59EADCAF4C9D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A94C-31C8-4146-A0AD-9F52F36F0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708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11E5-6535-48C2-82B0-49A44414F7F7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1FAC4-C092-4AAF-A3C6-A8E055EB9B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4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6531F-3C67-4E86-BFDF-12827436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25FB-AA2C-4885-8931-C8F7AA7DEF20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9E399-33C2-47F9-B081-6CFD49FC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A90FE-ED70-4CA2-A207-8E5610DF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0551-F71E-4FF4-84DD-2B7DE2FDC7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92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76AC-099D-4D7A-8EE6-6B95999AA270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EE53-1225-4D7E-A184-0CA7AAA8E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9033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C9DC-0CF5-4406-8D5B-C112D594E247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778D2-69A2-4937-9334-D31BDBEF83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1813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EF9A-1904-4FC7-9C26-7B05AF529B2C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BFA3-422A-4EAD-82FE-B58807DD29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772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74B40-94AF-4E91-BEBB-09F2C19E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24B8-A93B-4CE3-8E88-3BE178344525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0DCB2-6F53-481E-8214-53BA1216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C34D-B68F-4314-8A6D-D6EA772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B288-C6EF-49C9-BED9-07D3168010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675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76778E-4228-4B3E-8F7C-596971CC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377E-CDDE-4C7F-B2F1-B83869334621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A081F2-257A-4FB7-9216-0C558992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0EB3C6-9178-46E9-89DE-19BBD4C1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ED758-3469-4EF9-AE96-A40E9D201D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687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467E6A-8689-42AC-AB7F-1285460D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A79D-6283-4D02-97C1-FE86475B1408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BDC8EE-FC16-45DA-96F3-ED39E6F8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5FC42A-8A47-43B9-95D9-A1D6AC56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1F482-2059-4C49-B0B8-FA90AAB3B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2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138A7F-620F-43F2-A3A2-17F46254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DD76-66C9-408E-B3FC-D5752B1A92E7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71D78-8521-4876-A861-03333E3D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39D9ED-97E1-45C1-864E-BFA62773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F6A3-76A5-438E-AB9C-1D59EF95E0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539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783D81-19BF-461E-8AB0-5E3A72C1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4847-3F32-458C-8F54-7B20E9CECCB0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6F385F-CB48-4569-855F-A1552C5A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19D3B-BB62-466B-9AAD-999FC08D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364E9-22DE-4186-8737-B6195146F8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646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134F87-FDA4-4830-B5E8-558E0B96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4EFF-D07B-463F-BF4A-939E9FCF63E7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D1505-7E83-435E-BF9E-E941954B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D25740-388A-4DBE-BA8D-E4E68FD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DFA40-7B5C-46F2-9395-1915F4CB15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7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E4FF7F-7194-4F12-8AD8-1C28D7F5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4ED9-EC12-4E51-A51C-3A440DAA9AC8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740129-EA98-4ADE-BE66-2B974AF5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948E1B-3AA7-4DEE-A88F-3F5BCD57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26E94-2EF1-49F7-AA2D-B9B6C0A8F7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8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3C6594-D715-4F16-9EAD-8B68B3FF9B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474CFF-B03A-4A9B-AC56-32B593A74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9E25-6B3B-44DE-AF8B-556F21E31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B06F95-2120-4D6C-9B82-1F90485BAE45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5D51-2DF8-4CC5-B701-AD01B195B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B7880-FD7F-47CF-8E7B-8A64365A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688B9F7-6F16-45AD-BCCC-3F0C6909EA5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58236-F226-42FB-A69B-16885BFEDBC0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A80AFF-C32E-4E06-B0AD-6D98EB12D6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alsagerschool.org" TargetMode="External"/><Relationship Id="rId2" Type="http://schemas.openxmlformats.org/officeDocument/2006/relationships/hyperlink" Target="https://insight.alsagerschool.org/INSIGHT/secure.asp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mmerSchool@AlsagerSchool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8F7F6672-E5BF-4275-BB01-F4E71FB8D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1" y="335496"/>
            <a:ext cx="7258177" cy="5132243"/>
          </a:xfrm>
        </p:spPr>
      </p:pic>
    </p:spTree>
    <p:extLst>
      <p:ext uri="{BB962C8B-B14F-4D97-AF65-F5344CB8AC3E}">
        <p14:creationId xmlns:p14="http://schemas.microsoft.com/office/powerpoint/2010/main" val="327064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B215-F514-D007-AA84-96F42F0F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How will my child be grouped?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85FB6-99E3-F4F4-4C19-6C240F8CE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College and form allocated using sibling information and information shared at Primary transition meetings</a:t>
            </a:r>
          </a:p>
          <a:p>
            <a:r>
              <a:rPr lang="en-US">
                <a:ea typeface="Calibri"/>
                <a:cs typeface="Calibri"/>
              </a:rPr>
              <a:t>One 30-minute lesson a day</a:t>
            </a:r>
          </a:p>
          <a:p>
            <a:r>
              <a:rPr lang="en-US">
                <a:ea typeface="Calibri"/>
                <a:cs typeface="Calibri"/>
              </a:rPr>
              <a:t>One 1-hour lesson per week (SPIRIT)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73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GB" altLang="en-US"/>
              <a:t>How will my child be grouped?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328439"/>
              </p:ext>
            </p:extLst>
          </p:nvPr>
        </p:nvGraphicFramePr>
        <p:xfrm>
          <a:off x="226635" y="1488621"/>
          <a:ext cx="8589964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Core Subjects (English,</a:t>
                      </a:r>
                      <a:r>
                        <a:rPr lang="en-GB" sz="1800" baseline="0"/>
                        <a:t> Maths and Science)</a:t>
                      </a:r>
                      <a:endParaRPr lang="en-GB" sz="180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Foundation Subjects</a:t>
                      </a:r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Students are put into sets using Key Stage</a:t>
                      </a:r>
                      <a:r>
                        <a:rPr lang="en-GB" sz="1800" baseline="0"/>
                        <a:t> 2 SATs information.</a:t>
                      </a:r>
                      <a:endParaRPr lang="en-GB" sz="1800"/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Students are typically taught</a:t>
                      </a:r>
                      <a:r>
                        <a:rPr lang="en-GB" sz="1800" baseline="0"/>
                        <a:t> in mixed ability groups.</a:t>
                      </a:r>
                      <a:endParaRPr lang="en-GB" sz="1800"/>
                    </a:p>
                  </a:txBody>
                  <a:tcPr marL="91443" marR="91443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98716"/>
              </p:ext>
            </p:extLst>
          </p:nvPr>
        </p:nvGraphicFramePr>
        <p:xfrm>
          <a:off x="2166212" y="3463895"/>
          <a:ext cx="4741333" cy="1596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934">
                <a:tc>
                  <a:txBody>
                    <a:bodyPr/>
                    <a:lstStyle/>
                    <a:p>
                      <a:r>
                        <a:rPr lang="en-GB" sz="1800"/>
                        <a:t>Set changes in core subjects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08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800"/>
                        <a:t>There will be an opportunity based on additional assessments throughout the year to change sets. 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56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2BDB4F5-EE2F-4CD8-A6B6-476AC406E0E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/>
              <a:t>Parent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732BC-A3AE-441C-8A68-CC54D3E9CA42}"/>
              </a:ext>
            </a:extLst>
          </p:cNvPr>
          <p:cNvSpPr txBox="1">
            <a:spLocks/>
          </p:cNvSpPr>
          <p:nvPr/>
        </p:nvSpPr>
        <p:spPr>
          <a:xfrm>
            <a:off x="457200" y="1268761"/>
            <a:ext cx="8229600" cy="4528156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Our Parent Portal is called Insight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Link on the school’s website</a:t>
            </a:r>
            <a:br>
              <a:rPr lang="en-GB" sz="2400"/>
            </a:br>
            <a:r>
              <a:rPr lang="en-GB" sz="2400">
                <a:hlinkClick r:id="rId2"/>
              </a:rPr>
              <a:t>https://insight.alsagerschool.org/INSIGHT/secure.aspx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Accounts will be created automatically for parents/carers on the first day of school in September and you will receive an email with login instructions. </a:t>
            </a:r>
          </a:p>
          <a:p>
            <a:r>
              <a:rPr lang="en-GB" sz="2400"/>
              <a:t>All kinds of information can be viewed through Insight including, timetables, messages, behaviour, reports, contact details and even what your child has purchased in our canteen for lunch. 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We encourage all our parents/carers to login regularly and there is a WebApp available for your convenience. 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/>
              <a:t>Contact info-insight or email </a:t>
            </a:r>
            <a:r>
              <a:rPr lang="en-GB" sz="2400">
                <a:hlinkClick r:id="rId3"/>
              </a:rPr>
              <a:t>admin@alsagerschool.org</a:t>
            </a:r>
            <a:r>
              <a:rPr lang="en-GB" sz="2400"/>
              <a:t> </a:t>
            </a:r>
            <a:endParaRPr lang="en-GB" sz="2400">
              <a:ea typeface="Calibri"/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91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2300"/>
          </a:xfrm>
        </p:spPr>
        <p:txBody>
          <a:bodyPr/>
          <a:lstStyle/>
          <a:p>
            <a:pPr eaLnBrk="1" hangingPunct="1"/>
            <a:r>
              <a:rPr lang="en-GB" altLang="en-US"/>
              <a:t>Reports and Parents’ Evenings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idx="1"/>
          </p:nvPr>
        </p:nvSpPr>
        <p:spPr>
          <a:xfrm>
            <a:off x="323850" y="579438"/>
            <a:ext cx="4040188" cy="534987"/>
          </a:xfrm>
        </p:spPr>
        <p:txBody>
          <a:bodyPr/>
          <a:lstStyle/>
          <a:p>
            <a:pPr algn="ctr"/>
            <a:endParaRPr lang="en-GB" altLang="en-US"/>
          </a:p>
          <a:p>
            <a:pPr algn="ctr"/>
            <a:r>
              <a:rPr lang="en-GB" altLang="en-US"/>
              <a:t>Parents Evenings</a:t>
            </a:r>
            <a:endParaRPr lang="en-GB"/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>
          <a:xfrm>
            <a:off x="190500" y="1114425"/>
            <a:ext cx="4306888" cy="451961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u="sng"/>
              <a:t>Year 7 Settling In Evening</a:t>
            </a:r>
            <a:endParaRPr lang="en-GB"/>
          </a:p>
          <a:p>
            <a:pPr marL="0" indent="0" algn="ctr">
              <a:buNone/>
            </a:pPr>
            <a:r>
              <a:rPr lang="en-GB" altLang="en-US"/>
              <a:t>October 2023 with the Form Tutors, Mr Pearce and Heads of College.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i="1"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r>
              <a:rPr lang="en-GB" altLang="en-US" u="sng"/>
              <a:t>Year 7 Parents Evening</a:t>
            </a:r>
            <a:endParaRPr lang="en-GB" altLang="en-US" u="sng">
              <a:cs typeface="Calibri"/>
            </a:endParaRPr>
          </a:p>
          <a:p>
            <a:pPr marL="0" indent="0" algn="ctr">
              <a:buNone/>
            </a:pPr>
            <a:r>
              <a:rPr lang="en-GB" altLang="en-US">
                <a:cs typeface="Calibri"/>
              </a:rPr>
              <a:t>March 2024 with</a:t>
            </a:r>
            <a:r>
              <a:rPr lang="en-GB" altLang="en-US"/>
              <a:t> subject teachers, Mr Pearce and Heads of College.</a:t>
            </a:r>
            <a:endParaRPr lang="en-GB" altLang="en-US" u="sng">
              <a:cs typeface="Calibri"/>
            </a:endParaRPr>
          </a:p>
        </p:txBody>
      </p:sp>
      <p:sp>
        <p:nvSpPr>
          <p:cNvPr id="17413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97388" y="594078"/>
            <a:ext cx="4203523" cy="540986"/>
          </a:xfrm>
        </p:spPr>
        <p:txBody>
          <a:bodyPr/>
          <a:lstStyle/>
          <a:p>
            <a:pPr eaLnBrk="1" hangingPunct="1"/>
            <a:r>
              <a:rPr lang="en-GB" altLang="en-US"/>
              <a:t>Reports and Assessment Points</a:t>
            </a:r>
          </a:p>
        </p:txBody>
      </p:sp>
      <p:sp>
        <p:nvSpPr>
          <p:cNvPr id="17414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262063"/>
            <a:ext cx="4391025" cy="511968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Assessment Point 1 Report</a:t>
            </a:r>
          </a:p>
          <a:p>
            <a:pPr marL="0" indent="0" algn="ctr">
              <a:buNone/>
            </a:pPr>
            <a:r>
              <a:rPr lang="en-GB" altLang="en-US"/>
              <a:t>December 2023 </a:t>
            </a:r>
            <a:endParaRPr lang="en-GB" altLang="en-US">
              <a:cs typeface="Calibri"/>
            </a:endParaRPr>
          </a:p>
          <a:p>
            <a:pPr marL="0" indent="0" algn="ctr">
              <a:buNone/>
            </a:pPr>
            <a:r>
              <a:rPr lang="en-GB" altLang="en-US"/>
              <a:t>To include information on </a:t>
            </a:r>
            <a:r>
              <a:rPr lang="en-GB" altLang="en-US" err="1"/>
              <a:t>BfL</a:t>
            </a:r>
            <a:r>
              <a:rPr lang="en-GB" altLang="en-US"/>
              <a:t> and attendance</a:t>
            </a:r>
          </a:p>
          <a:p>
            <a:pPr marL="0" indent="0" algn="ctr">
              <a:buNone/>
            </a:pPr>
            <a:r>
              <a:rPr lang="en-GB" altLang="en-US" u="sng"/>
              <a:t>Assessment Point 2 Report </a:t>
            </a:r>
            <a:r>
              <a:rPr lang="en-GB" altLang="en-US" b="1"/>
              <a:t> </a:t>
            </a:r>
          </a:p>
          <a:p>
            <a:pPr marL="0" indent="0" algn="ctr">
              <a:buNone/>
            </a:pPr>
            <a:r>
              <a:rPr lang="en-GB" altLang="en-US">
                <a:cs typeface="Calibri"/>
              </a:rPr>
              <a:t>March 2024</a:t>
            </a:r>
          </a:p>
          <a:p>
            <a:pPr marL="0" indent="0" algn="ctr">
              <a:buNone/>
            </a:pPr>
            <a:r>
              <a:rPr lang="en-GB" altLang="en-US"/>
              <a:t>To include information on achievement in each subject along with </a:t>
            </a:r>
            <a:r>
              <a:rPr lang="en-GB" altLang="en-US" err="1"/>
              <a:t>BfL</a:t>
            </a:r>
            <a:r>
              <a:rPr lang="en-GB" altLang="en-US"/>
              <a:t> and Attendance</a:t>
            </a:r>
            <a:endParaRPr lang="en-GB" altLang="en-US">
              <a:cs typeface="Calibri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u="sng"/>
              <a:t>Assessment Point 3 Report</a:t>
            </a:r>
          </a:p>
          <a:p>
            <a:pPr marL="0" indent="0" algn="ctr">
              <a:buNone/>
            </a:pPr>
            <a:r>
              <a:rPr lang="en-GB" altLang="en-US">
                <a:cs typeface="Calibri"/>
              </a:rPr>
              <a:t>July 2024</a:t>
            </a:r>
          </a:p>
          <a:p>
            <a:pPr marL="0" indent="0" algn="ctr">
              <a:buNone/>
            </a:pPr>
            <a:r>
              <a:rPr lang="en-GB" altLang="en-US">
                <a:cs typeface="Calibri"/>
              </a:rPr>
              <a:t>As Assessment Point 2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u="sng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361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7052-8D6F-8623-3649-EB61DC54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   Y6 Induction day   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Thursday 6th July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F2AD7-85DD-42E5-83CD-642B9C35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512"/>
            <a:ext cx="8229600" cy="4525963"/>
          </a:xfrm>
        </p:spPr>
        <p:txBody>
          <a:bodyPr/>
          <a:lstStyle/>
          <a:p>
            <a:r>
              <a:rPr lang="en-US" sz="2400">
                <a:cs typeface="Calibri"/>
              </a:rPr>
              <a:t>Arrive at the front of school for a 9.00am start</a:t>
            </a:r>
          </a:p>
          <a:p>
            <a:r>
              <a:rPr lang="en-US" sz="2400">
                <a:cs typeface="Calibri"/>
              </a:rPr>
              <a:t>Assembly and time with their form tutor</a:t>
            </a:r>
          </a:p>
          <a:p>
            <a:r>
              <a:rPr lang="en-US" sz="2400">
                <a:cs typeface="Calibri"/>
              </a:rPr>
              <a:t>A variety of 3 lessons</a:t>
            </a:r>
          </a:p>
          <a:p>
            <a:r>
              <a:rPr lang="en-US" sz="2400">
                <a:cs typeface="Calibri"/>
              </a:rPr>
              <a:t>15-minute break (bring a drink and snack)</a:t>
            </a:r>
          </a:p>
          <a:p>
            <a:r>
              <a:rPr lang="en-US" sz="2400">
                <a:cs typeface="Calibri"/>
              </a:rPr>
              <a:t>Lunch in Best Bite (Provided free of charge, can bring packed lunch)</a:t>
            </a:r>
          </a:p>
          <a:p>
            <a:r>
              <a:rPr lang="en-US" sz="2400">
                <a:cs typeface="Calibri"/>
              </a:rPr>
              <a:t>Time to relax and play some sport</a:t>
            </a:r>
          </a:p>
          <a:p>
            <a:r>
              <a:rPr lang="en-US" sz="2400">
                <a:cs typeface="Calibri"/>
              </a:rPr>
              <a:t>Music production </a:t>
            </a:r>
          </a:p>
          <a:p>
            <a:r>
              <a:rPr lang="en-US" sz="2400">
                <a:cs typeface="Calibri"/>
              </a:rPr>
              <a:t>2.45pm end of school day at the Leisure Centre courtyard</a:t>
            </a:r>
          </a:p>
        </p:txBody>
      </p:sp>
    </p:spTree>
    <p:extLst>
      <p:ext uri="{BB962C8B-B14F-4D97-AF65-F5344CB8AC3E}">
        <p14:creationId xmlns:p14="http://schemas.microsoft.com/office/powerpoint/2010/main" val="2532223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0AA8-F2C3-A7B2-8F46-1A8811F4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05" y="1961404"/>
            <a:ext cx="8416505" cy="4281548"/>
          </a:xfrm>
        </p:spPr>
        <p:txBody>
          <a:bodyPr/>
          <a:lstStyle/>
          <a:p>
            <a:r>
              <a:rPr lang="en-US" sz="2800">
                <a:cs typeface="Calibri"/>
              </a:rPr>
              <a:t>Wednesday 30</a:t>
            </a:r>
            <a:r>
              <a:rPr lang="en-US" sz="2800" baseline="30000">
                <a:cs typeface="Calibri"/>
              </a:rPr>
              <a:t>th</a:t>
            </a:r>
            <a:r>
              <a:rPr lang="en-US" sz="2800">
                <a:cs typeface="Calibri"/>
              </a:rPr>
              <a:t> and Thursday 31</a:t>
            </a:r>
            <a:r>
              <a:rPr lang="en-US" sz="2800" baseline="30000">
                <a:cs typeface="Calibri"/>
              </a:rPr>
              <a:t>st</a:t>
            </a:r>
            <a:r>
              <a:rPr lang="en-US" sz="2800">
                <a:cs typeface="Calibri"/>
              </a:rPr>
              <a:t>  August 2023</a:t>
            </a:r>
          </a:p>
          <a:p>
            <a:r>
              <a:rPr lang="en-US" sz="2800">
                <a:cs typeface="Calibri"/>
              </a:rPr>
              <a:t>Confirmation letters have been sent</a:t>
            </a:r>
            <a:endParaRPr lang="en-US" sz="2800">
              <a:ea typeface="Calibri"/>
              <a:cs typeface="Calibri"/>
            </a:endParaRPr>
          </a:p>
          <a:p>
            <a:r>
              <a:rPr lang="en-US" sz="2800">
                <a:cs typeface="Calibri"/>
              </a:rPr>
              <a:t>Further opportunity for your child to work alongside their peers and get to know the school before September</a:t>
            </a:r>
            <a:endParaRPr lang="en-US" sz="2800">
              <a:ea typeface="Calibri"/>
              <a:cs typeface="Calibri"/>
            </a:endParaRPr>
          </a:p>
          <a:p>
            <a:r>
              <a:rPr lang="en-US" sz="2800">
                <a:cs typeface="Calibri"/>
              </a:rPr>
              <a:t>Wide range of activities </a:t>
            </a:r>
          </a:p>
          <a:p>
            <a:r>
              <a:rPr lang="en-US" sz="2800">
                <a:ea typeface="Calibri"/>
                <a:cs typeface="Calibri"/>
              </a:rPr>
              <a:t>Questions should be directed to </a:t>
            </a:r>
            <a:r>
              <a:rPr lang="en-US" sz="2800">
                <a:solidFill>
                  <a:srgbClr val="000000"/>
                </a:solidFill>
                <a:ea typeface="Calibri"/>
                <a:cs typeface="Calibri"/>
              </a:rPr>
              <a:t>   </a:t>
            </a:r>
            <a:r>
              <a:rPr lang="en-US" sz="2000">
                <a:solidFill>
                  <a:srgbClr val="000000"/>
                </a:solidFill>
                <a:ea typeface="Calibri"/>
                <a:cs typeface="Calibri"/>
              </a:rPr>
              <a:t> </a:t>
            </a:r>
            <a:r>
              <a:rPr lang="en-US" sz="2400" u="sng">
                <a:solidFill>
                  <a:srgbClr val="0000FF"/>
                </a:solidFill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2400" u="sng">
                <a:solidFill>
                  <a:srgbClr val="0563C1"/>
                </a:solidFill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SummerSchool@AlsagerSchool.org</a:t>
            </a:r>
            <a:endParaRPr lang="en-US" sz="2400">
              <a:ea typeface="Calibri"/>
              <a:cs typeface="Calibri"/>
            </a:endParaRP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2A78E4C-88A2-E1E0-853D-DC35C4AA5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934" y="249371"/>
            <a:ext cx="2585049" cy="14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3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7B20-727D-4E53-9650-83FC35B8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Contextual Safeguarding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83FEB9-5A66-4669-93CF-E2015890B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340768"/>
            <a:ext cx="77768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312871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204588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2871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4A274-8714-B248-78E3-4DB8909D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23406"/>
            <a:ext cx="2425514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Parents in Partnership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E1BC5-BF07-EB7E-85B4-FC7A72C80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837" y="1453385"/>
            <a:ext cx="6198009" cy="39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EF586-47F1-2B43-5C4A-DE28C01B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Parents in Partnership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AB02B34-7440-60B0-2D1F-0E1C75844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42" y="2001916"/>
            <a:ext cx="8622615" cy="204787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24C2B8D-4783-4F95-B422-2914093C07C4}"/>
              </a:ext>
            </a:extLst>
          </p:cNvPr>
          <p:cNvSpPr txBox="1"/>
          <p:nvPr/>
        </p:nvSpPr>
        <p:spPr>
          <a:xfrm rot="-10800000" flipV="1">
            <a:off x="1072056" y="844704"/>
            <a:ext cx="48715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/>
                <a:cs typeface="Arial"/>
              </a:rPr>
              <a:t>To make a donation, follow the instructions under DONATE, which is on our website </a:t>
            </a:r>
            <a:r>
              <a:rPr lang="en-GB" err="1">
                <a:latin typeface="Calibri"/>
                <a:cs typeface="Arial"/>
              </a:rPr>
              <a:t>mainpage</a:t>
            </a:r>
          </a:p>
        </p:txBody>
      </p:sp>
    </p:spTree>
    <p:extLst>
      <p:ext uri="{BB962C8B-B14F-4D97-AF65-F5344CB8AC3E}">
        <p14:creationId xmlns:p14="http://schemas.microsoft.com/office/powerpoint/2010/main" val="75208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613C-81FE-4AB9-865C-85342E3F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OUR</a:t>
            </a:r>
            <a:r>
              <a:rPr lang="en-GB"/>
              <a:t>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B3987-058F-42D7-BFBF-CEC4C8912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inclusive community where all are empowered to thrive, hold themselves accountable and achieve the highest standards.  Our ethos of kindness and respect is lived and not just talked. </a:t>
            </a:r>
            <a:endParaRPr lang="en-GB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45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182C-F47E-4EE6-D649-A1026032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Guide to Parents </a:t>
            </a:r>
            <a:r>
              <a:rPr lang="en-GB" sz="2000"/>
              <a:t>About Us/Admissions/New Starters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02AE5-D34F-D961-9545-564F07C02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66" y="1417638"/>
            <a:ext cx="3363891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A6F14-EA98-CD3A-C7E9-94BBE4472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619" y="1774272"/>
            <a:ext cx="5385736" cy="38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585D-5B86-249C-2462-D74AF7CB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Forms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4FEB8A-94B8-BF52-75B3-C8C49BA97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6832"/>
            <a:ext cx="8229600" cy="3394630"/>
          </a:xfrm>
        </p:spPr>
      </p:pic>
    </p:spTree>
    <p:extLst>
      <p:ext uri="{BB962C8B-B14F-4D97-AF65-F5344CB8AC3E}">
        <p14:creationId xmlns:p14="http://schemas.microsoft.com/office/powerpoint/2010/main" val="181255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33FB-8526-407A-AFF7-52303FC4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D0CA-9508-4D0E-BE3C-07FED16B1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School uniform</a:t>
            </a:r>
          </a:p>
          <a:p>
            <a:r>
              <a:rPr lang="en-GB"/>
              <a:t>Behaviour in classrooms –Behaviour for Learning grades (</a:t>
            </a:r>
            <a:r>
              <a:rPr lang="en-GB" err="1"/>
              <a:t>BfL</a:t>
            </a:r>
            <a:r>
              <a:rPr lang="en-GB"/>
              <a:t>) 1,2,3,4,6,7,8,9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Behaviour around the school - respectful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Behaviour around Alsager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Equipment – prepared for learning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Commitment to learning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3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School Uniform</a:t>
            </a:r>
            <a:br>
              <a:rPr lang="en-GB"/>
            </a:br>
            <a:r>
              <a:rPr lang="en-GB" i="1"/>
              <a:t>This is the Alsager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88" y="159771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/>
              <a:t> ‘A Guide For Parents’ details our School Uniform policy for students and where you can find stockists.</a:t>
            </a:r>
          </a:p>
          <a:p>
            <a:pPr marL="0" indent="0" algn="ctr">
              <a:buNone/>
            </a:pPr>
            <a:r>
              <a:rPr lang="en-GB" sz="2800"/>
              <a:t>Alsager School standards for all students: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                Hair for boys and girls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		Makeup and nail varnish/fake nails</a:t>
            </a:r>
            <a:endParaRPr lang="en-GB" sz="2800"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            Piercings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            Skirt length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800"/>
              <a:t>            CONDUCT CARD</a:t>
            </a:r>
            <a:endParaRPr lang="en-GB" sz="280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GB" sz="2800"/>
          </a:p>
          <a:p>
            <a:pPr algn="ctr">
              <a:buFont typeface="Wingdings" panose="05000000000000000000" pitchFamily="2" charset="2"/>
              <a:buChar char="ü"/>
            </a:pPr>
            <a:endParaRPr lang="en-GB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7CBEF-6B81-4AC9-9F45-D0D2797BF113}"/>
              </a:ext>
            </a:extLst>
          </p:cNvPr>
          <p:cNvSpPr txBox="1"/>
          <p:nvPr/>
        </p:nvSpPr>
        <p:spPr>
          <a:xfrm>
            <a:off x="437312" y="3860695"/>
            <a:ext cx="2088232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/>
              <a:t>‘</a:t>
            </a:r>
            <a:r>
              <a:rPr lang="en-GB" i="1"/>
              <a:t>Visible certainty amongst staff and students to allow exceptional behaviour to flourish’</a:t>
            </a:r>
          </a:p>
        </p:txBody>
      </p:sp>
    </p:spTree>
    <p:extLst>
      <p:ext uri="{BB962C8B-B14F-4D97-AF65-F5344CB8AC3E}">
        <p14:creationId xmlns:p14="http://schemas.microsoft.com/office/powerpoint/2010/main" val="327318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88B5-EF51-4166-B4E6-1FBABFA6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590C0-4797-4B93-A068-B5AA7D8B1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121" y="348701"/>
            <a:ext cx="6264183" cy="44428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D8BEB-539B-4F7C-A4BA-FD4BC93E4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3" y="4865609"/>
            <a:ext cx="7236296" cy="7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A9B3E-A11D-426F-8667-96B1046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19" y="116632"/>
            <a:ext cx="8229600" cy="1143000"/>
          </a:xfrm>
        </p:spPr>
        <p:txBody>
          <a:bodyPr/>
          <a:lstStyle/>
          <a:p>
            <a:r>
              <a:rPr lang="en-GB" i="1"/>
              <a:t>‘The culture is set by the way that the adults behave’ </a:t>
            </a:r>
            <a:r>
              <a:rPr lang="en-GB"/>
              <a:t>Paul Dix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0B1F1-3C76-40D0-9983-0F900481E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1880" y="1278650"/>
            <a:ext cx="5544616" cy="5174686"/>
          </a:xfrm>
        </p:spPr>
        <p:txBody>
          <a:bodyPr/>
          <a:lstStyle/>
          <a:p>
            <a:r>
              <a:rPr lang="en-GB"/>
              <a:t>Pupil relationships and friendships.</a:t>
            </a:r>
          </a:p>
          <a:p>
            <a:r>
              <a:rPr lang="en-GB"/>
              <a:t>Pupil conflict</a:t>
            </a:r>
          </a:p>
          <a:p>
            <a:r>
              <a:rPr lang="en-GB"/>
              <a:t>We are human!</a:t>
            </a:r>
          </a:p>
          <a:p>
            <a:r>
              <a:rPr lang="en-GB"/>
              <a:t>Supporting the school’s standards by demonstrating a ‘united front’ with school.</a:t>
            </a:r>
          </a:p>
          <a:p>
            <a:r>
              <a:rPr lang="en-GB"/>
              <a:t>Standards apply to all children.</a:t>
            </a:r>
          </a:p>
          <a:p>
            <a:r>
              <a:rPr lang="en-GB"/>
              <a:t>Role modelling to children how we as the adults manage conflict and communicate appropriately.</a:t>
            </a:r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5F86E2A2-5294-5B97-B05B-429233AAFF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21360" y="1500530"/>
            <a:ext cx="2413000" cy="2164983"/>
          </a:xfrm>
        </p:spPr>
      </p:pic>
      <p:pic>
        <p:nvPicPr>
          <p:cNvPr id="7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80E482-6D6D-5BA0-9F37-4970EFDFE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85" y="3502342"/>
            <a:ext cx="1560830" cy="24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6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8E633-B762-4233-BC90-103BCFE2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Alsager Way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282F6-4468-42BB-9947-D4DEDB32B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‘Visible consistency making everyone feel safe.’</a:t>
            </a:r>
          </a:p>
          <a:p>
            <a:pPr marL="0" indent="0">
              <a:buNone/>
            </a:pPr>
            <a:r>
              <a:rPr lang="en-GB"/>
              <a:t>‘The culture is set by the way that the adults behave’</a:t>
            </a:r>
          </a:p>
          <a:p>
            <a:pPr marL="0" indent="0">
              <a:buNone/>
            </a:pPr>
            <a:r>
              <a:rPr lang="en-GB"/>
              <a:t>We aspire for the ‘kind of consistency that great parents have. You get the same from each, the same boundaries, the same mantras’.</a:t>
            </a:r>
          </a:p>
        </p:txBody>
      </p:sp>
    </p:spTree>
    <p:extLst>
      <p:ext uri="{BB962C8B-B14F-4D97-AF65-F5344CB8AC3E}">
        <p14:creationId xmlns:p14="http://schemas.microsoft.com/office/powerpoint/2010/main" val="252287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ster [Read-Only] [Compatibility Mode]" id="{E5D4731E-7CE1-4ACA-A70F-0884BD3DEC6C}" vid="{B7EDF083-3D9C-4C7E-8F35-32629978F9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ents.Evening.27June [Compatibility Mode]" id="{9B4A50AF-90B7-4BFA-99C6-1546727E1A8E}" vid="{CDCCFF0B-B422-48BC-8A0F-B89F4BEABE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Master</Template>
  <TotalTime>1</TotalTime>
  <Words>716</Words>
  <Application>Microsoft Office PowerPoint</Application>
  <PresentationFormat>On-screen Show (4:3)</PresentationFormat>
  <Paragraphs>96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Office Theme</vt:lpstr>
      <vt:lpstr>PowerPoint Presentation</vt:lpstr>
      <vt:lpstr>OUR vision</vt:lpstr>
      <vt:lpstr>Guide to Parents About Us/Admissions/New Starters </vt:lpstr>
      <vt:lpstr>Data Forms</vt:lpstr>
      <vt:lpstr>High Standards</vt:lpstr>
      <vt:lpstr>School Uniform This is the Alsager Way</vt:lpstr>
      <vt:lpstr>PowerPoint Presentation</vt:lpstr>
      <vt:lpstr>‘The culture is set by the way that the adults behave’ Paul Dix</vt:lpstr>
      <vt:lpstr>The Alsager Way</vt:lpstr>
      <vt:lpstr>How will my child be grouped?</vt:lpstr>
      <vt:lpstr>How will my child be grouped?</vt:lpstr>
      <vt:lpstr>PowerPoint Presentation</vt:lpstr>
      <vt:lpstr>Reports and Parents’ Evenings</vt:lpstr>
      <vt:lpstr>   Y6 Induction day    Thursday 6th July</vt:lpstr>
      <vt:lpstr>PowerPoint Presentation</vt:lpstr>
      <vt:lpstr>Contextual Safeguarding</vt:lpstr>
      <vt:lpstr>Parents in Partnership</vt:lpstr>
      <vt:lpstr>Parents in Partnership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O'Neill</dc:creator>
  <cp:lastModifiedBy>Robert Pearce</cp:lastModifiedBy>
  <cp:revision>7</cp:revision>
  <dcterms:created xsi:type="dcterms:W3CDTF">2022-06-13T08:40:06Z</dcterms:created>
  <dcterms:modified xsi:type="dcterms:W3CDTF">2023-06-30T12:46:58Z</dcterms:modified>
</cp:coreProperties>
</file>